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notesMasterIdLst>
    <p:notesMasterId r:id="rId7"/>
  </p:notesMasterIdLst>
  <p:sldIdLst>
    <p:sldId id="256" r:id="rId2"/>
    <p:sldId id="264" r:id="rId3"/>
    <p:sldId id="262" r:id="rId4"/>
    <p:sldId id="261" r:id="rId5"/>
    <p:sldId id="263" r:id="rId6"/>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5" autoAdjust="0"/>
    <p:restoredTop sz="89781" autoAdjust="0"/>
  </p:normalViewPr>
  <p:slideViewPr>
    <p:cSldViewPr>
      <p:cViewPr varScale="1">
        <p:scale>
          <a:sx n="75" d="100"/>
          <a:sy n="75" d="100"/>
        </p:scale>
        <p:origin x="3222"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Community &amp; School Prosocial Involvement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6th</c:v>
                </c:pt>
              </c:strCache>
            </c:strRef>
          </c:tx>
          <c:spPr>
            <a:solidFill>
              <a:schemeClr val="accent1"/>
            </a:solidFill>
            <a:ln>
              <a:noFill/>
            </a:ln>
            <a:effectLst/>
          </c:spPr>
          <c:invertIfNegative val="0"/>
          <c:cat>
            <c:strRef>
              <c:f>Sheet1!$A$2:$A$5</c:f>
              <c:strCache>
                <c:ptCount val="4"/>
                <c:pt idx="0">
                  <c:v>Organized Community Activities</c:v>
                </c:pt>
                <c:pt idx="1">
                  <c:v>School-Sponsored Activities </c:v>
                </c:pt>
                <c:pt idx="2">
                  <c:v>Community Rewards for Prosocial Involvement</c:v>
                </c:pt>
                <c:pt idx="3">
                  <c:v>School Rewards for Prosocial Involvement</c:v>
                </c:pt>
              </c:strCache>
            </c:strRef>
          </c:cat>
          <c:val>
            <c:numRef>
              <c:f>Sheet1!$B$2:$B$5</c:f>
              <c:numCache>
                <c:formatCode>0.0%</c:formatCode>
                <c:ptCount val="4"/>
                <c:pt idx="0">
                  <c:v>0.5</c:v>
                </c:pt>
                <c:pt idx="1">
                  <c:v>0.61099999999999999</c:v>
                </c:pt>
                <c:pt idx="2">
                  <c:v>0.41899999999999998</c:v>
                </c:pt>
                <c:pt idx="3">
                  <c:v>0.433</c:v>
                </c:pt>
              </c:numCache>
            </c:numRef>
          </c:val>
          <c:extLst>
            <c:ext xmlns:c16="http://schemas.microsoft.com/office/drawing/2014/chart" uri="{C3380CC4-5D6E-409C-BE32-E72D297353CC}">
              <c16:uniqueId val="{00000000-21EB-4168-8F18-916B70090239}"/>
            </c:ext>
          </c:extLst>
        </c:ser>
        <c:ser>
          <c:idx val="1"/>
          <c:order val="1"/>
          <c:tx>
            <c:strRef>
              <c:f>Sheet1!$C$1</c:f>
              <c:strCache>
                <c:ptCount val="1"/>
                <c:pt idx="0">
                  <c:v>8th</c:v>
                </c:pt>
              </c:strCache>
            </c:strRef>
          </c:tx>
          <c:spPr>
            <a:solidFill>
              <a:schemeClr val="accent2"/>
            </a:solidFill>
            <a:ln>
              <a:noFill/>
            </a:ln>
            <a:effectLst/>
          </c:spPr>
          <c:invertIfNegative val="0"/>
          <c:cat>
            <c:strRef>
              <c:f>Sheet1!$A$2:$A$5</c:f>
              <c:strCache>
                <c:ptCount val="4"/>
                <c:pt idx="0">
                  <c:v>Organized Community Activities</c:v>
                </c:pt>
                <c:pt idx="1">
                  <c:v>School-Sponsored Activities </c:v>
                </c:pt>
                <c:pt idx="2">
                  <c:v>Community Rewards for Prosocial Involvement</c:v>
                </c:pt>
                <c:pt idx="3">
                  <c:v>School Rewards for Prosocial Involvement</c:v>
                </c:pt>
              </c:strCache>
            </c:strRef>
          </c:cat>
          <c:val>
            <c:numRef>
              <c:f>Sheet1!$C$2:$C$5</c:f>
              <c:numCache>
                <c:formatCode>0.0%</c:formatCode>
                <c:ptCount val="4"/>
                <c:pt idx="0">
                  <c:v>0.188</c:v>
                </c:pt>
                <c:pt idx="1">
                  <c:v>0.51800000000000002</c:v>
                </c:pt>
                <c:pt idx="2">
                  <c:v>0.48699999999999999</c:v>
                </c:pt>
                <c:pt idx="3">
                  <c:v>0.54</c:v>
                </c:pt>
              </c:numCache>
            </c:numRef>
          </c:val>
          <c:extLst>
            <c:ext xmlns:c16="http://schemas.microsoft.com/office/drawing/2014/chart" uri="{C3380CC4-5D6E-409C-BE32-E72D297353CC}">
              <c16:uniqueId val="{00000001-21EB-4168-8F18-916B70090239}"/>
            </c:ext>
          </c:extLst>
        </c:ser>
        <c:ser>
          <c:idx val="2"/>
          <c:order val="2"/>
          <c:tx>
            <c:strRef>
              <c:f>Sheet1!$D$1</c:f>
              <c:strCache>
                <c:ptCount val="1"/>
                <c:pt idx="0">
                  <c:v>10th</c:v>
                </c:pt>
              </c:strCache>
            </c:strRef>
          </c:tx>
          <c:spPr>
            <a:solidFill>
              <a:schemeClr val="accent3"/>
            </a:solidFill>
            <a:ln>
              <a:noFill/>
            </a:ln>
            <a:effectLst/>
          </c:spPr>
          <c:invertIfNegative val="0"/>
          <c:cat>
            <c:strRef>
              <c:f>Sheet1!$A$2:$A$5</c:f>
              <c:strCache>
                <c:ptCount val="4"/>
                <c:pt idx="0">
                  <c:v>Organized Community Activities</c:v>
                </c:pt>
                <c:pt idx="1">
                  <c:v>School-Sponsored Activities </c:v>
                </c:pt>
                <c:pt idx="2">
                  <c:v>Community Rewards for Prosocial Involvement</c:v>
                </c:pt>
                <c:pt idx="3">
                  <c:v>School Rewards for Prosocial Involvement</c:v>
                </c:pt>
              </c:strCache>
            </c:strRef>
          </c:cat>
          <c:val>
            <c:numRef>
              <c:f>Sheet1!$D$2:$D$5</c:f>
              <c:numCache>
                <c:formatCode>0.0%</c:formatCode>
                <c:ptCount val="4"/>
                <c:pt idx="0">
                  <c:v>0.152</c:v>
                </c:pt>
                <c:pt idx="1">
                  <c:v>0.55100000000000005</c:v>
                </c:pt>
                <c:pt idx="2">
                  <c:v>0.46200000000000002</c:v>
                </c:pt>
                <c:pt idx="3">
                  <c:v>0.46500000000000002</c:v>
                </c:pt>
              </c:numCache>
            </c:numRef>
          </c:val>
          <c:extLst>
            <c:ext xmlns:c16="http://schemas.microsoft.com/office/drawing/2014/chart" uri="{C3380CC4-5D6E-409C-BE32-E72D297353CC}">
              <c16:uniqueId val="{00000002-21EB-4168-8F18-916B70090239}"/>
            </c:ext>
          </c:extLst>
        </c:ser>
        <c:ser>
          <c:idx val="3"/>
          <c:order val="3"/>
          <c:tx>
            <c:strRef>
              <c:f>Sheet1!$E$1</c:f>
              <c:strCache>
                <c:ptCount val="1"/>
                <c:pt idx="0">
                  <c:v>12th</c:v>
                </c:pt>
              </c:strCache>
            </c:strRef>
          </c:tx>
          <c:spPr>
            <a:solidFill>
              <a:schemeClr val="accent4"/>
            </a:solidFill>
            <a:ln>
              <a:noFill/>
            </a:ln>
            <a:effectLst/>
          </c:spPr>
          <c:invertIfNegative val="0"/>
          <c:cat>
            <c:strRef>
              <c:f>Sheet1!$A$2:$A$5</c:f>
              <c:strCache>
                <c:ptCount val="4"/>
                <c:pt idx="0">
                  <c:v>Organized Community Activities</c:v>
                </c:pt>
                <c:pt idx="1">
                  <c:v>School-Sponsored Activities </c:v>
                </c:pt>
                <c:pt idx="2">
                  <c:v>Community Rewards for Prosocial Involvement</c:v>
                </c:pt>
                <c:pt idx="3">
                  <c:v>School Rewards for Prosocial Involvement</c:v>
                </c:pt>
              </c:strCache>
            </c:strRef>
          </c:cat>
          <c:val>
            <c:numRef>
              <c:f>Sheet1!$E$2:$E$5</c:f>
              <c:numCache>
                <c:formatCode>0.0%</c:formatCode>
                <c:ptCount val="4"/>
                <c:pt idx="0">
                  <c:v>0.23100000000000001</c:v>
                </c:pt>
                <c:pt idx="1">
                  <c:v>0.8</c:v>
                </c:pt>
                <c:pt idx="2">
                  <c:v>0.53100000000000003</c:v>
                </c:pt>
                <c:pt idx="3">
                  <c:v>0.45100000000000001</c:v>
                </c:pt>
              </c:numCache>
            </c:numRef>
          </c:val>
          <c:extLst>
            <c:ext xmlns:c16="http://schemas.microsoft.com/office/drawing/2014/chart" uri="{C3380CC4-5D6E-409C-BE32-E72D297353CC}">
              <c16:uniqueId val="{00000000-88F4-4241-BB8D-3996AF671583}"/>
            </c:ext>
          </c:extLst>
        </c:ser>
        <c:dLbls>
          <c:showLegendKey val="0"/>
          <c:showVal val="0"/>
          <c:showCatName val="0"/>
          <c:showSerName val="0"/>
          <c:showPercent val="0"/>
          <c:showBubbleSize val="0"/>
        </c:dLbls>
        <c:gapWidth val="219"/>
        <c:overlap val="-27"/>
        <c:axId val="2129683224"/>
        <c:axId val="2129694728"/>
      </c:barChart>
      <c:catAx>
        <c:axId val="21296832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9694728"/>
        <c:crosses val="autoZero"/>
        <c:auto val="1"/>
        <c:lblAlgn val="ctr"/>
        <c:lblOffset val="100"/>
        <c:noMultiLvlLbl val="0"/>
      </c:catAx>
      <c:valAx>
        <c:axId val="2129694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9683224"/>
        <c:crosses val="autoZero"/>
        <c:crossBetween val="between"/>
      </c:valAx>
      <c:spPr>
        <a:noFill/>
        <a:ln>
          <a:noFill/>
        </a:ln>
        <a:effectLst/>
      </c:spPr>
    </c:plotArea>
    <c:legend>
      <c:legendPos val="b"/>
      <c:layout>
        <c:manualLayout>
          <c:xMode val="edge"/>
          <c:yMode val="edge"/>
          <c:x val="0.34442106241144643"/>
          <c:y val="0.89512292846470787"/>
          <c:w val="0.30722458365270711"/>
          <c:h val="8.10989606281914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Family Attachment and Youth Beliefs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6th</c:v>
                </c:pt>
              </c:strCache>
            </c:strRef>
          </c:tx>
          <c:spPr>
            <a:solidFill>
              <a:schemeClr val="accent1"/>
            </a:solidFill>
            <a:ln>
              <a:noFill/>
            </a:ln>
            <a:effectLst/>
          </c:spPr>
          <c:invertIfNegative val="0"/>
          <c:cat>
            <c:strRef>
              <c:f>Sheet1!$A$2:$A$5</c:f>
              <c:strCache>
                <c:ptCount val="4"/>
                <c:pt idx="0">
                  <c:v>Family Attachment</c:v>
                </c:pt>
                <c:pt idx="1">
                  <c:v>Family Rewards for Prosocial Involvement</c:v>
                </c:pt>
                <c:pt idx="2">
                  <c:v>Religiosity</c:v>
                </c:pt>
                <c:pt idx="3">
                  <c:v>Belief in The Moral Order</c:v>
                </c:pt>
              </c:strCache>
            </c:strRef>
          </c:cat>
          <c:val>
            <c:numRef>
              <c:f>Sheet1!$B$2:$B$5</c:f>
              <c:numCache>
                <c:formatCode>0.0%</c:formatCode>
                <c:ptCount val="4"/>
                <c:pt idx="0">
                  <c:v>0.625</c:v>
                </c:pt>
                <c:pt idx="1">
                  <c:v>0.61299999999999999</c:v>
                </c:pt>
                <c:pt idx="2">
                  <c:v>0.42899999999999999</c:v>
                </c:pt>
                <c:pt idx="3">
                  <c:v>0.60699999999999998</c:v>
                </c:pt>
              </c:numCache>
            </c:numRef>
          </c:val>
          <c:extLst>
            <c:ext xmlns:c16="http://schemas.microsoft.com/office/drawing/2014/chart" uri="{C3380CC4-5D6E-409C-BE32-E72D297353CC}">
              <c16:uniqueId val="{00000000-1F09-47DA-9DBA-C16316DFD4BE}"/>
            </c:ext>
          </c:extLst>
        </c:ser>
        <c:ser>
          <c:idx val="1"/>
          <c:order val="1"/>
          <c:tx>
            <c:strRef>
              <c:f>Sheet1!$C$1</c:f>
              <c:strCache>
                <c:ptCount val="1"/>
                <c:pt idx="0">
                  <c:v>8th</c:v>
                </c:pt>
              </c:strCache>
            </c:strRef>
          </c:tx>
          <c:spPr>
            <a:solidFill>
              <a:schemeClr val="accent2"/>
            </a:solidFill>
            <a:ln>
              <a:noFill/>
            </a:ln>
            <a:effectLst/>
          </c:spPr>
          <c:invertIfNegative val="0"/>
          <c:cat>
            <c:strRef>
              <c:f>Sheet1!$A$2:$A$5</c:f>
              <c:strCache>
                <c:ptCount val="4"/>
                <c:pt idx="0">
                  <c:v>Family Attachment</c:v>
                </c:pt>
                <c:pt idx="1">
                  <c:v>Family Rewards for Prosocial Involvement</c:v>
                </c:pt>
                <c:pt idx="2">
                  <c:v>Religiosity</c:v>
                </c:pt>
                <c:pt idx="3">
                  <c:v>Belief in The Moral Order</c:v>
                </c:pt>
              </c:strCache>
            </c:strRef>
          </c:cat>
          <c:val>
            <c:numRef>
              <c:f>Sheet1!$C$2:$C$5</c:f>
              <c:numCache>
                <c:formatCode>0.0%</c:formatCode>
                <c:ptCount val="4"/>
                <c:pt idx="0">
                  <c:v>0.54400000000000004</c:v>
                </c:pt>
                <c:pt idx="1">
                  <c:v>0.67800000000000005</c:v>
                </c:pt>
                <c:pt idx="2">
                  <c:v>0.41299999999999998</c:v>
                </c:pt>
                <c:pt idx="3">
                  <c:v>0.63900000000000001</c:v>
                </c:pt>
              </c:numCache>
            </c:numRef>
          </c:val>
          <c:extLst>
            <c:ext xmlns:c16="http://schemas.microsoft.com/office/drawing/2014/chart" uri="{C3380CC4-5D6E-409C-BE32-E72D297353CC}">
              <c16:uniqueId val="{00000001-1F09-47DA-9DBA-C16316DFD4BE}"/>
            </c:ext>
          </c:extLst>
        </c:ser>
        <c:ser>
          <c:idx val="2"/>
          <c:order val="2"/>
          <c:tx>
            <c:strRef>
              <c:f>Sheet1!$D$1</c:f>
              <c:strCache>
                <c:ptCount val="1"/>
                <c:pt idx="0">
                  <c:v>10th</c:v>
                </c:pt>
              </c:strCache>
            </c:strRef>
          </c:tx>
          <c:spPr>
            <a:solidFill>
              <a:schemeClr val="accent3"/>
            </a:solidFill>
            <a:ln>
              <a:noFill/>
            </a:ln>
            <a:effectLst/>
          </c:spPr>
          <c:invertIfNegative val="0"/>
          <c:cat>
            <c:strRef>
              <c:f>Sheet1!$A$2:$A$5</c:f>
              <c:strCache>
                <c:ptCount val="4"/>
                <c:pt idx="0">
                  <c:v>Family Attachment</c:v>
                </c:pt>
                <c:pt idx="1">
                  <c:v>Family Rewards for Prosocial Involvement</c:v>
                </c:pt>
                <c:pt idx="2">
                  <c:v>Religiosity</c:v>
                </c:pt>
                <c:pt idx="3">
                  <c:v>Belief in The Moral Order</c:v>
                </c:pt>
              </c:strCache>
            </c:strRef>
          </c:cat>
          <c:val>
            <c:numRef>
              <c:f>Sheet1!$D$2:$D$5</c:f>
              <c:numCache>
                <c:formatCode>0.0%</c:formatCode>
                <c:ptCount val="4"/>
                <c:pt idx="0">
                  <c:v>0.45200000000000001</c:v>
                </c:pt>
                <c:pt idx="1">
                  <c:v>0.64300000000000002</c:v>
                </c:pt>
                <c:pt idx="2">
                  <c:v>0.35199999999999998</c:v>
                </c:pt>
                <c:pt idx="3">
                  <c:v>0.60599999999999998</c:v>
                </c:pt>
              </c:numCache>
            </c:numRef>
          </c:val>
          <c:extLst>
            <c:ext xmlns:c16="http://schemas.microsoft.com/office/drawing/2014/chart" uri="{C3380CC4-5D6E-409C-BE32-E72D297353CC}">
              <c16:uniqueId val="{00000002-1F09-47DA-9DBA-C16316DFD4BE}"/>
            </c:ext>
          </c:extLst>
        </c:ser>
        <c:ser>
          <c:idx val="3"/>
          <c:order val="3"/>
          <c:tx>
            <c:strRef>
              <c:f>Sheet1!$E$1</c:f>
              <c:strCache>
                <c:ptCount val="1"/>
                <c:pt idx="0">
                  <c:v>12th</c:v>
                </c:pt>
              </c:strCache>
            </c:strRef>
          </c:tx>
          <c:spPr>
            <a:solidFill>
              <a:schemeClr val="accent4"/>
            </a:solidFill>
            <a:ln>
              <a:noFill/>
            </a:ln>
            <a:effectLst/>
          </c:spPr>
          <c:invertIfNegative val="0"/>
          <c:cat>
            <c:strRef>
              <c:f>Sheet1!$A$2:$A$5</c:f>
              <c:strCache>
                <c:ptCount val="4"/>
                <c:pt idx="0">
                  <c:v>Family Attachment</c:v>
                </c:pt>
                <c:pt idx="1">
                  <c:v>Family Rewards for Prosocial Involvement</c:v>
                </c:pt>
                <c:pt idx="2">
                  <c:v>Religiosity</c:v>
                </c:pt>
                <c:pt idx="3">
                  <c:v>Belief in The Moral Order</c:v>
                </c:pt>
              </c:strCache>
            </c:strRef>
          </c:cat>
          <c:val>
            <c:numRef>
              <c:f>Sheet1!$E$2:$E$5</c:f>
              <c:numCache>
                <c:formatCode>0.0%</c:formatCode>
                <c:ptCount val="4"/>
                <c:pt idx="0">
                  <c:v>0.39300000000000002</c:v>
                </c:pt>
                <c:pt idx="1">
                  <c:v>0.64400000000000002</c:v>
                </c:pt>
                <c:pt idx="2">
                  <c:v>0.32500000000000001</c:v>
                </c:pt>
                <c:pt idx="3">
                  <c:v>0.67</c:v>
                </c:pt>
              </c:numCache>
            </c:numRef>
          </c:val>
          <c:extLst>
            <c:ext xmlns:c16="http://schemas.microsoft.com/office/drawing/2014/chart" uri="{C3380CC4-5D6E-409C-BE32-E72D297353CC}">
              <c16:uniqueId val="{00000000-71A8-4E2C-B722-29FD04569865}"/>
            </c:ext>
          </c:extLst>
        </c:ser>
        <c:dLbls>
          <c:showLegendKey val="0"/>
          <c:showVal val="0"/>
          <c:showCatName val="0"/>
          <c:showSerName val="0"/>
          <c:showPercent val="0"/>
          <c:showBubbleSize val="0"/>
        </c:dLbls>
        <c:gapWidth val="219"/>
        <c:overlap val="-27"/>
        <c:axId val="2123651304"/>
        <c:axId val="2128368104"/>
      </c:barChart>
      <c:catAx>
        <c:axId val="21236513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8368104"/>
        <c:crosses val="autoZero"/>
        <c:auto val="1"/>
        <c:lblAlgn val="ctr"/>
        <c:lblOffset val="100"/>
        <c:noMultiLvlLbl val="0"/>
      </c:catAx>
      <c:valAx>
        <c:axId val="2128368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Scale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3651304"/>
        <c:crosses val="autoZero"/>
        <c:crossBetween val="between"/>
      </c:valAx>
      <c:spPr>
        <a:noFill/>
        <a:ln>
          <a:noFill/>
        </a:ln>
        <a:effectLst/>
      </c:spPr>
    </c:plotArea>
    <c:legend>
      <c:legendPos val="b"/>
      <c:layout>
        <c:manualLayout>
          <c:xMode val="edge"/>
          <c:yMode val="edge"/>
          <c:x val="0.3478652114688196"/>
          <c:y val="0.86023433253562243"/>
          <c:w val="0.32958586664008771"/>
          <c:h val="9.090266784282972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School Risk</a:t>
            </a:r>
            <a:r>
              <a:rPr lang="en-US" baseline="0" dirty="0"/>
              <a:t> Factors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6th</c:v>
                </c:pt>
              </c:strCache>
            </c:strRef>
          </c:tx>
          <c:spPr>
            <a:solidFill>
              <a:schemeClr val="accent1"/>
            </a:solidFill>
            <a:ln>
              <a:noFill/>
            </a:ln>
            <a:effectLst/>
          </c:spPr>
          <c:invertIfNegative val="0"/>
          <c:cat>
            <c:strRef>
              <c:f>Sheet1!$A$2:$A$3</c:f>
              <c:strCache>
                <c:ptCount val="2"/>
                <c:pt idx="0">
                  <c:v>Poor Performance</c:v>
                </c:pt>
                <c:pt idx="1">
                  <c:v>Low Commitment Toward School</c:v>
                </c:pt>
              </c:strCache>
            </c:strRef>
          </c:cat>
          <c:val>
            <c:numRef>
              <c:f>Sheet1!$B$2:$B$3</c:f>
              <c:numCache>
                <c:formatCode>0.0%</c:formatCode>
                <c:ptCount val="2"/>
                <c:pt idx="0">
                  <c:v>0.46400000000000002</c:v>
                </c:pt>
                <c:pt idx="1">
                  <c:v>0.34300000000000003</c:v>
                </c:pt>
              </c:numCache>
            </c:numRef>
          </c:val>
          <c:extLst>
            <c:ext xmlns:c16="http://schemas.microsoft.com/office/drawing/2014/chart" uri="{C3380CC4-5D6E-409C-BE32-E72D297353CC}">
              <c16:uniqueId val="{00000000-148B-49D3-A93A-203287B5F25A}"/>
            </c:ext>
          </c:extLst>
        </c:ser>
        <c:ser>
          <c:idx val="1"/>
          <c:order val="1"/>
          <c:tx>
            <c:strRef>
              <c:f>Sheet1!$C$1</c:f>
              <c:strCache>
                <c:ptCount val="1"/>
                <c:pt idx="0">
                  <c:v>8th</c:v>
                </c:pt>
              </c:strCache>
            </c:strRef>
          </c:tx>
          <c:spPr>
            <a:solidFill>
              <a:schemeClr val="accent2"/>
            </a:solidFill>
            <a:ln>
              <a:noFill/>
            </a:ln>
            <a:effectLst/>
          </c:spPr>
          <c:invertIfNegative val="0"/>
          <c:cat>
            <c:strRef>
              <c:f>Sheet1!$A$2:$A$3</c:f>
              <c:strCache>
                <c:ptCount val="2"/>
                <c:pt idx="0">
                  <c:v>Poor Performance</c:v>
                </c:pt>
                <c:pt idx="1">
                  <c:v>Low Commitment Toward School</c:v>
                </c:pt>
              </c:strCache>
            </c:strRef>
          </c:cat>
          <c:val>
            <c:numRef>
              <c:f>Sheet1!$C$2:$C$3</c:f>
              <c:numCache>
                <c:formatCode>0.0%</c:formatCode>
                <c:ptCount val="2"/>
                <c:pt idx="0">
                  <c:v>0.42699999999999999</c:v>
                </c:pt>
                <c:pt idx="1">
                  <c:v>0.49</c:v>
                </c:pt>
              </c:numCache>
            </c:numRef>
          </c:val>
          <c:extLst>
            <c:ext xmlns:c16="http://schemas.microsoft.com/office/drawing/2014/chart" uri="{C3380CC4-5D6E-409C-BE32-E72D297353CC}">
              <c16:uniqueId val="{00000001-148B-49D3-A93A-203287B5F25A}"/>
            </c:ext>
          </c:extLst>
        </c:ser>
        <c:ser>
          <c:idx val="2"/>
          <c:order val="2"/>
          <c:tx>
            <c:strRef>
              <c:f>Sheet1!$D$1</c:f>
              <c:strCache>
                <c:ptCount val="1"/>
                <c:pt idx="0">
                  <c:v>10th</c:v>
                </c:pt>
              </c:strCache>
            </c:strRef>
          </c:tx>
          <c:spPr>
            <a:solidFill>
              <a:schemeClr val="accent3"/>
            </a:solidFill>
            <a:ln>
              <a:noFill/>
            </a:ln>
            <a:effectLst/>
          </c:spPr>
          <c:invertIfNegative val="0"/>
          <c:cat>
            <c:strRef>
              <c:f>Sheet1!$A$2:$A$3</c:f>
              <c:strCache>
                <c:ptCount val="2"/>
                <c:pt idx="0">
                  <c:v>Poor Performance</c:v>
                </c:pt>
                <c:pt idx="1">
                  <c:v>Low Commitment Toward School</c:v>
                </c:pt>
              </c:strCache>
            </c:strRef>
          </c:cat>
          <c:val>
            <c:numRef>
              <c:f>Sheet1!$D$2:$D$3</c:f>
              <c:numCache>
                <c:formatCode>0.0%</c:formatCode>
                <c:ptCount val="2"/>
                <c:pt idx="0">
                  <c:v>0.36299999999999999</c:v>
                </c:pt>
                <c:pt idx="1">
                  <c:v>0.52500000000000002</c:v>
                </c:pt>
              </c:numCache>
            </c:numRef>
          </c:val>
          <c:extLst>
            <c:ext xmlns:c16="http://schemas.microsoft.com/office/drawing/2014/chart" uri="{C3380CC4-5D6E-409C-BE32-E72D297353CC}">
              <c16:uniqueId val="{00000002-148B-49D3-A93A-203287B5F25A}"/>
            </c:ext>
          </c:extLst>
        </c:ser>
        <c:ser>
          <c:idx val="3"/>
          <c:order val="3"/>
          <c:tx>
            <c:strRef>
              <c:f>Sheet1!$E$1</c:f>
              <c:strCache>
                <c:ptCount val="1"/>
                <c:pt idx="0">
                  <c:v>12th</c:v>
                </c:pt>
              </c:strCache>
            </c:strRef>
          </c:tx>
          <c:spPr>
            <a:solidFill>
              <a:schemeClr val="accent4"/>
            </a:solidFill>
            <a:ln>
              <a:noFill/>
            </a:ln>
            <a:effectLst/>
          </c:spPr>
          <c:invertIfNegative val="0"/>
          <c:cat>
            <c:strRef>
              <c:f>Sheet1!$A$2:$A$3</c:f>
              <c:strCache>
                <c:ptCount val="2"/>
                <c:pt idx="0">
                  <c:v>Poor Performance</c:v>
                </c:pt>
                <c:pt idx="1">
                  <c:v>Low Commitment Toward School</c:v>
                </c:pt>
              </c:strCache>
            </c:strRef>
          </c:cat>
          <c:val>
            <c:numRef>
              <c:f>Sheet1!$E$2:$E$3</c:f>
              <c:numCache>
                <c:formatCode>0.0%</c:formatCode>
                <c:ptCount val="2"/>
                <c:pt idx="0">
                  <c:v>0.31900000000000001</c:v>
                </c:pt>
                <c:pt idx="1">
                  <c:v>0.4</c:v>
                </c:pt>
              </c:numCache>
            </c:numRef>
          </c:val>
          <c:extLst>
            <c:ext xmlns:c16="http://schemas.microsoft.com/office/drawing/2014/chart" uri="{C3380CC4-5D6E-409C-BE32-E72D297353CC}">
              <c16:uniqueId val="{00000000-AA94-450A-9DCA-0D94A44EFA2C}"/>
            </c:ext>
          </c:extLst>
        </c:ser>
        <c:dLbls>
          <c:showLegendKey val="0"/>
          <c:showVal val="0"/>
          <c:showCatName val="0"/>
          <c:showSerName val="0"/>
          <c:showPercent val="0"/>
          <c:showBubbleSize val="0"/>
        </c:dLbls>
        <c:gapWidth val="219"/>
        <c:overlap val="-27"/>
        <c:axId val="-2110810296"/>
        <c:axId val="-2111745144"/>
      </c:barChart>
      <c:catAx>
        <c:axId val="-21108102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1745144"/>
        <c:crosses val="autoZero"/>
        <c:auto val="1"/>
        <c:lblAlgn val="ctr"/>
        <c:lblOffset val="100"/>
        <c:noMultiLvlLbl val="0"/>
      </c:catAx>
      <c:valAx>
        <c:axId val="-21117451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0810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D02C32-8B87-488B-B57A-9EFD826C1CAC}" type="datetimeFigureOut">
              <a:rPr lang="en-US" smtClean="0"/>
              <a:t>5/28/2020</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D963E-0E24-47FE-8D24-7D0081C1BAAF}" type="slidenum">
              <a:rPr lang="en-US" smtClean="0"/>
              <a:t>‹#›</a:t>
            </a:fld>
            <a:endParaRPr lang="en-US"/>
          </a:p>
        </p:txBody>
      </p:sp>
    </p:spTree>
    <p:extLst>
      <p:ext uri="{BB962C8B-B14F-4D97-AF65-F5344CB8AC3E}">
        <p14:creationId xmlns:p14="http://schemas.microsoft.com/office/powerpoint/2010/main" val="899802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Tell</a:t>
            </a:r>
            <a:r>
              <a:rPr lang="en-US" baseline="0" dirty="0"/>
              <a:t> a compelling story with this report template!</a:t>
            </a:r>
          </a:p>
        </p:txBody>
      </p:sp>
      <p:sp>
        <p:nvSpPr>
          <p:cNvPr id="4" name="Slide Number Placeholder 3"/>
          <p:cNvSpPr>
            <a:spLocks noGrp="1"/>
          </p:cNvSpPr>
          <p:nvPr>
            <p:ph type="sldNum" sz="quarter" idx="10"/>
          </p:nvPr>
        </p:nvSpPr>
        <p:spPr/>
        <p:txBody>
          <a:bodyPr/>
          <a:lstStyle/>
          <a:p>
            <a:fld id="{AAED963E-0E24-47FE-8D24-7D0081C1BAAF}"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is important, what will go in</a:t>
            </a:r>
            <a:r>
              <a:rPr lang="en-US" baseline="0" dirty="0"/>
              <a:t> this report..</a:t>
            </a:r>
            <a:endParaRPr lang="en-US" dirty="0"/>
          </a:p>
        </p:txBody>
      </p:sp>
      <p:sp>
        <p:nvSpPr>
          <p:cNvPr id="4" name="Slide Number Placeholder 3"/>
          <p:cNvSpPr>
            <a:spLocks noGrp="1"/>
          </p:cNvSpPr>
          <p:nvPr>
            <p:ph type="sldNum" sz="quarter" idx="10"/>
          </p:nvPr>
        </p:nvSpPr>
        <p:spPr/>
        <p:txBody>
          <a:bodyPr/>
          <a:lstStyle/>
          <a:p>
            <a:fld id="{AAED963E-0E24-47FE-8D24-7D0081C1BAAF}" type="slidenum">
              <a:rPr lang="en-US" smtClean="0"/>
              <a:t>2</a:t>
            </a:fld>
            <a:endParaRPr lang="en-US"/>
          </a:p>
        </p:txBody>
      </p:sp>
    </p:spTree>
    <p:extLst>
      <p:ext uri="{BB962C8B-B14F-4D97-AF65-F5344CB8AC3E}">
        <p14:creationId xmlns:p14="http://schemas.microsoft.com/office/powerpoint/2010/main" val="254331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Microsoft Bing Online Images.</a:t>
            </a:r>
            <a:endParaRPr lang="en-US" dirty="0"/>
          </a:p>
        </p:txBody>
      </p:sp>
      <p:sp>
        <p:nvSpPr>
          <p:cNvPr id="4" name="Slide Number Placeholder 3"/>
          <p:cNvSpPr>
            <a:spLocks noGrp="1"/>
          </p:cNvSpPr>
          <p:nvPr>
            <p:ph type="sldNum" sz="quarter" idx="10"/>
          </p:nvPr>
        </p:nvSpPr>
        <p:spPr/>
        <p:txBody>
          <a:bodyPr/>
          <a:lstStyle/>
          <a:p>
            <a:fld id="{AAED963E-0E24-47FE-8D24-7D0081C1BAAF}"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http://www.freedigitalphotos.net/images/view_photog.php?photogid=2125</a:t>
            </a:r>
          </a:p>
        </p:txBody>
      </p:sp>
      <p:sp>
        <p:nvSpPr>
          <p:cNvPr id="4" name="Slide Number Placeholder 3"/>
          <p:cNvSpPr>
            <a:spLocks noGrp="1"/>
          </p:cNvSpPr>
          <p:nvPr>
            <p:ph type="sldNum" sz="quarter" idx="10"/>
          </p:nvPr>
        </p:nvSpPr>
        <p:spPr/>
        <p:txBody>
          <a:bodyPr/>
          <a:lstStyle/>
          <a:p>
            <a:fld id="{AAED963E-0E24-47FE-8D24-7D0081C1BAAF}"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http://www.freedigitalphotos.net/images/view_photog.php?photogid=1930</a:t>
            </a:r>
          </a:p>
        </p:txBody>
      </p:sp>
      <p:sp>
        <p:nvSpPr>
          <p:cNvPr id="4" name="Slide Number Placeholder 3"/>
          <p:cNvSpPr>
            <a:spLocks noGrp="1"/>
          </p:cNvSpPr>
          <p:nvPr>
            <p:ph type="sldNum" sz="quarter" idx="10"/>
          </p:nvPr>
        </p:nvSpPr>
        <p:spPr/>
        <p:txBody>
          <a:bodyPr/>
          <a:lstStyle/>
          <a:p>
            <a:fld id="{AAED963E-0E24-47FE-8D24-7D0081C1BAAF}" type="slidenum">
              <a:rPr lang="en-US" smtClean="0"/>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49DC7E7F-5D0F-474E-A122-6BEE50E5B74A}"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22849780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C7E7F-5D0F-474E-A122-6BEE50E5B74A}"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69678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C7E7F-5D0F-474E-A122-6BEE50E5B74A}"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108402185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C7E7F-5D0F-474E-A122-6BEE50E5B74A}"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136106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DC7E7F-5D0F-474E-A122-6BEE50E5B74A}" type="datetimeFigureOut">
              <a:rPr lang="en-US" smtClean="0"/>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133920573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C7E7F-5D0F-474E-A122-6BEE50E5B74A}"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2587422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DC7E7F-5D0F-474E-A122-6BEE50E5B74A}" type="datetimeFigureOut">
              <a:rPr lang="en-US" smtClean="0"/>
              <a:t>5/28/2020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2383868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DC7E7F-5D0F-474E-A122-6BEE50E5B74A}" type="datetimeFigureOut">
              <a:rPr lang="en-US" smtClean="0"/>
              <a:t>5/28/2020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165879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C7E7F-5D0F-474E-A122-6BEE50E5B74A}" type="datetimeFigureOut">
              <a:rPr lang="en-US" smtClean="0"/>
              <a:t>5/28/2020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42561565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49DC7E7F-5D0F-474E-A122-6BEE50E5B74A}"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254151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49DC7E7F-5D0F-474E-A122-6BEE50E5B74A}" type="datetimeFigureOut">
              <a:rPr lang="en-US" smtClean="0"/>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E830B-F766-43BF-AABF-947DC8E72605}" type="slidenum">
              <a:rPr lang="en-US" smtClean="0"/>
              <a:t>‹#›</a:t>
            </a:fld>
            <a:endParaRPr lang="en-US"/>
          </a:p>
        </p:txBody>
      </p:sp>
    </p:spTree>
    <p:extLst>
      <p:ext uri="{BB962C8B-B14F-4D97-AF65-F5344CB8AC3E}">
        <p14:creationId xmlns:p14="http://schemas.microsoft.com/office/powerpoint/2010/main" val="309753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49DC7E7F-5D0F-474E-A122-6BEE50E5B74A}" type="datetimeFigureOut">
              <a:rPr lang="en-US" smtClean="0"/>
              <a:t>5/28/2020</a:t>
            </a:fld>
            <a:endParaRPr lang="en-US"/>
          </a:p>
        </p:txBody>
      </p:sp>
      <p:sp>
        <p:nvSpPr>
          <p:cNvPr id="5" name="Footer Placeholder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1FCE830B-F766-43BF-AABF-947DC8E72605}" type="slidenum">
              <a:rPr lang="en-US" smtClean="0"/>
              <a:t>‹#›</a:t>
            </a:fld>
            <a:endParaRPr lang="en-US"/>
          </a:p>
        </p:txBody>
      </p:sp>
    </p:spTree>
    <p:extLst>
      <p:ext uri="{BB962C8B-B14F-4D97-AF65-F5344CB8AC3E}">
        <p14:creationId xmlns:p14="http://schemas.microsoft.com/office/powerpoint/2010/main" val="339690992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0" r="-50000"/>
          </a:stretch>
        </a:blipFill>
        <a:effectLst/>
      </p:bgPr>
    </p:bg>
    <p:spTree>
      <p:nvGrpSpPr>
        <p:cNvPr id="1" name=""/>
        <p:cNvGrpSpPr/>
        <p:nvPr/>
      </p:nvGrpSpPr>
      <p:grpSpPr>
        <a:xfrm>
          <a:off x="0" y="0"/>
          <a:ext cx="0" cy="0"/>
          <a:chOff x="0" y="0"/>
          <a:chExt cx="0" cy="0"/>
        </a:xfrm>
      </p:grpSpPr>
      <p:sp>
        <p:nvSpPr>
          <p:cNvPr id="12" name="Rectangle 11"/>
          <p:cNvSpPr/>
          <p:nvPr/>
        </p:nvSpPr>
        <p:spPr>
          <a:xfrm>
            <a:off x="0" y="4343400"/>
            <a:ext cx="6858000" cy="26670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1000" y="6352256"/>
            <a:ext cx="6096000" cy="369332"/>
          </a:xfrm>
          <a:prstGeom prst="rect">
            <a:avLst/>
          </a:prstGeom>
          <a:noFill/>
        </p:spPr>
        <p:txBody>
          <a:bodyPr wrap="square" rtlCol="0">
            <a:spAutoFit/>
          </a:bodyPr>
          <a:lstStyle/>
          <a:p>
            <a:r>
              <a:rPr lang="en-US" dirty="0">
                <a:solidFill>
                  <a:schemeClr val="bg1"/>
                </a:solidFill>
                <a:latin typeface="Arial Rounded MT Bold" pitchFamily="34" charset="0"/>
              </a:rPr>
              <a:t>Anytown School District ~ 2019 PA Youth Survey</a:t>
            </a:r>
          </a:p>
        </p:txBody>
      </p:sp>
      <p:sp>
        <p:nvSpPr>
          <p:cNvPr id="5" name="TextBox 4"/>
          <p:cNvSpPr txBox="1"/>
          <p:nvPr/>
        </p:nvSpPr>
        <p:spPr>
          <a:xfrm>
            <a:off x="381000" y="4523217"/>
            <a:ext cx="6248400" cy="1200329"/>
          </a:xfrm>
          <a:prstGeom prst="rect">
            <a:avLst/>
          </a:prstGeom>
          <a:noFill/>
        </p:spPr>
        <p:txBody>
          <a:bodyPr wrap="square" rtlCol="0">
            <a:spAutoFit/>
          </a:bodyPr>
          <a:lstStyle/>
          <a:p>
            <a:r>
              <a:rPr lang="en-US" sz="3600" dirty="0">
                <a:solidFill>
                  <a:schemeClr val="bg1"/>
                </a:solidFill>
              </a:rPr>
              <a:t>Focusing on Youth Development in PA: A Cohort Trend Analysis</a:t>
            </a:r>
            <a:endParaRPr lang="en-US" sz="2400" b="1" dirty="0">
              <a:solidFill>
                <a:schemeClr val="bg1"/>
              </a:solidFill>
              <a:latin typeface="Century Gothic"/>
              <a:cs typeface="Century Gothic"/>
            </a:endParaRPr>
          </a:p>
        </p:txBody>
      </p:sp>
      <p:sp>
        <p:nvSpPr>
          <p:cNvPr id="7" name="TextBox 6"/>
          <p:cNvSpPr txBox="1"/>
          <p:nvPr/>
        </p:nvSpPr>
        <p:spPr>
          <a:xfrm>
            <a:off x="381000" y="5723546"/>
            <a:ext cx="3962400" cy="400110"/>
          </a:xfrm>
          <a:prstGeom prst="rect">
            <a:avLst/>
          </a:prstGeom>
          <a:noFill/>
        </p:spPr>
        <p:txBody>
          <a:bodyPr wrap="square" rtlCol="0">
            <a:spAutoFit/>
          </a:bodyPr>
          <a:lstStyle/>
          <a:p>
            <a:r>
              <a:rPr lang="en-US" sz="2000" b="1" dirty="0">
                <a:solidFill>
                  <a:schemeClr val="bg1"/>
                </a:solidFill>
                <a:latin typeface="+mj-lt"/>
              </a:rPr>
              <a:t>Grades 6, 8, 10, and 12</a:t>
            </a:r>
          </a:p>
        </p:txBody>
      </p:sp>
      <p:pic>
        <p:nvPicPr>
          <p:cNvPr id="3" name="Picture 2" descr="PAYS-Logo-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8382000"/>
            <a:ext cx="4267200" cy="51135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2142"/>
            <a:ext cx="6858000" cy="394631"/>
          </a:xfrm>
          <a:prstGeom prst="rect">
            <a:avLst/>
          </a:prstGeom>
          <a:solidFill>
            <a:schemeClr val="accent5">
              <a:lumMod val="50000"/>
            </a:schemeClr>
          </a:solidFill>
          <a:ln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3" name="TextBox 2"/>
          <p:cNvSpPr txBox="1"/>
          <p:nvPr/>
        </p:nvSpPr>
        <p:spPr>
          <a:xfrm>
            <a:off x="188349" y="7680386"/>
            <a:ext cx="6420168" cy="276999"/>
          </a:xfrm>
          <a:prstGeom prst="rect">
            <a:avLst/>
          </a:prstGeom>
          <a:noFill/>
        </p:spPr>
        <p:txBody>
          <a:bodyPr wrap="square" rtlCol="0">
            <a:spAutoFit/>
          </a:bodyPr>
          <a:lstStyle/>
          <a:p>
            <a:pPr algn="ctr"/>
            <a:r>
              <a:rPr lang="en-US" sz="1200" dirty="0">
                <a:solidFill>
                  <a:schemeClr val="bg1"/>
                </a:solidFill>
                <a:latin typeface="+mj-lt"/>
              </a:rPr>
              <a:t>This report example has been provided by EPIS through the support of the following funders: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182"/>
          <a:stretch/>
        </p:blipFill>
        <p:spPr>
          <a:xfrm>
            <a:off x="152400" y="96441"/>
            <a:ext cx="6616420" cy="17736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50" y="8229600"/>
            <a:ext cx="6854966" cy="566929"/>
          </a:xfrm>
          <a:prstGeom prst="rect">
            <a:avLst/>
          </a:prstGeom>
        </p:spPr>
      </p:pic>
      <p:cxnSp>
        <p:nvCxnSpPr>
          <p:cNvPr id="10" name="Straight Connector 9"/>
          <p:cNvCxnSpPr/>
          <p:nvPr/>
        </p:nvCxnSpPr>
        <p:spPr>
          <a:xfrm>
            <a:off x="3810000" y="2299801"/>
            <a:ext cx="0" cy="48006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11768" y="2227723"/>
            <a:ext cx="2614457" cy="3785652"/>
          </a:xfrm>
          <a:prstGeom prst="rect">
            <a:avLst/>
          </a:prstGeom>
          <a:noFill/>
        </p:spPr>
        <p:txBody>
          <a:bodyPr wrap="square" rtlCol="0">
            <a:spAutoFit/>
          </a:bodyPr>
          <a:lstStyle/>
          <a:p>
            <a:r>
              <a:rPr lang="en-US" sz="1600" dirty="0">
                <a:latin typeface="+mj-lt"/>
              </a:rPr>
              <a:t>This report showcases 2019 PAYS data provided Anytown School District students in grades 6, 8, 10, and 12. </a:t>
            </a:r>
          </a:p>
          <a:p>
            <a:endParaRPr lang="en-US" sz="1600" dirty="0">
              <a:latin typeface="+mj-lt"/>
            </a:endParaRPr>
          </a:p>
          <a:p>
            <a:r>
              <a:rPr lang="en-US" sz="1600" dirty="0">
                <a:latin typeface="+mj-lt"/>
              </a:rPr>
              <a:t>The focus of this report is on various protective factors that influence the likelihood of positive youth outcomes.  </a:t>
            </a:r>
          </a:p>
          <a:p>
            <a:endParaRPr lang="en-US" sz="1600" dirty="0">
              <a:latin typeface="+mj-lt"/>
            </a:endParaRPr>
          </a:p>
          <a:p>
            <a:r>
              <a:rPr lang="en-US" sz="1600" dirty="0">
                <a:latin typeface="+mj-lt"/>
              </a:rPr>
              <a:t>The trend data is presented in a way to encourage the reader to explore reporting differences as youth navigate through adolescence.</a:t>
            </a:r>
          </a:p>
        </p:txBody>
      </p:sp>
      <p:sp>
        <p:nvSpPr>
          <p:cNvPr id="22" name="TextBox 7">
            <a:extLst>
              <a:ext uri="{FF2B5EF4-FFF2-40B4-BE49-F238E27FC236}">
                <a16:creationId xmlns:a16="http://schemas.microsoft.com/office/drawing/2014/main" id="{98B13061-85DB-4901-AF53-6E69120D6E68}"/>
              </a:ext>
            </a:extLst>
          </p:cNvPr>
          <p:cNvSpPr txBox="1">
            <a:spLocks noChangeArrowheads="1"/>
          </p:cNvSpPr>
          <p:nvPr/>
        </p:nvSpPr>
        <p:spPr bwMode="auto">
          <a:xfrm>
            <a:off x="274637" y="2544565"/>
            <a:ext cx="3268664"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t>Anytown School District</a:t>
            </a:r>
          </a:p>
          <a:p>
            <a:pPr eaLnBrk="1" hangingPunct="1"/>
            <a:endParaRPr lang="en-US" altLang="en-US" sz="1600" dirty="0">
              <a:solidFill>
                <a:srgbClr val="000000"/>
              </a:solidFill>
              <a:latin typeface="Calibri Light" panose="020F0302020204030204" pitchFamily="34" charset="0"/>
            </a:endParaRPr>
          </a:p>
          <a:p>
            <a:pPr eaLnBrk="1" hangingPunct="1"/>
            <a:r>
              <a:rPr lang="en-US" altLang="en-US" sz="1600" dirty="0">
                <a:solidFill>
                  <a:srgbClr val="000000"/>
                </a:solidFill>
                <a:latin typeface="Calibri Light" panose="020F0302020204030204" pitchFamily="34" charset="0"/>
              </a:rPr>
              <a:t>All the data in this report was selected from the 2019 PAYS report for the Anytown School District.</a:t>
            </a:r>
          </a:p>
          <a:p>
            <a:pPr eaLnBrk="1" hangingPunct="1"/>
            <a:endParaRPr lang="en-US" altLang="en-US" sz="1600" dirty="0">
              <a:solidFill>
                <a:srgbClr val="000000"/>
              </a:solidFill>
              <a:latin typeface="Calibri Light" panose="020F0302020204030204" pitchFamily="34" charset="0"/>
            </a:endParaRPr>
          </a:p>
          <a:p>
            <a:pPr eaLnBrk="1" hangingPunct="1"/>
            <a:r>
              <a:rPr lang="en-US" altLang="en-US" sz="1600" dirty="0">
                <a:solidFill>
                  <a:srgbClr val="000000"/>
                </a:solidFill>
                <a:latin typeface="Calibri Light" panose="020F0302020204030204" pitchFamily="34" charset="0"/>
              </a:rPr>
              <a:t>A copy of this report can be obtained by contacting the School District Administrative Office. </a:t>
            </a: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endParaRPr lang="en-US" altLang="en-US" sz="1600" dirty="0">
              <a:solidFill>
                <a:srgbClr val="000000"/>
              </a:solidFill>
              <a:latin typeface="Calibri Light" panose="020F0302020204030204" pitchFamily="34" charset="0"/>
            </a:endParaRPr>
          </a:p>
          <a:p>
            <a:pPr eaLnBrk="1" hangingPunct="1"/>
            <a:r>
              <a:rPr lang="en-US" altLang="en-US" sz="1200" dirty="0">
                <a:solidFill>
                  <a:srgbClr val="000000"/>
                </a:solidFill>
                <a:latin typeface="Calibri Light" panose="020F0302020204030204" pitchFamily="34" charset="0"/>
              </a:rPr>
              <a:t>Photos in this report sourced from Bing Images.</a:t>
            </a:r>
            <a:endParaRPr lang="en-US" altLang="en-US" sz="1600" dirty="0">
              <a:solidFill>
                <a:srgbClr val="000000"/>
              </a:solidFill>
              <a:latin typeface="Calibri Light" panose="020F0302020204030204" pitchFamily="34" charset="0"/>
            </a:endParaRPr>
          </a:p>
        </p:txBody>
      </p:sp>
      <p:sp>
        <p:nvSpPr>
          <p:cNvPr id="23" name="TextBox 10">
            <a:extLst>
              <a:ext uri="{FF2B5EF4-FFF2-40B4-BE49-F238E27FC236}">
                <a16:creationId xmlns:a16="http://schemas.microsoft.com/office/drawing/2014/main" id="{C960CEB0-0592-4F06-8958-DC9E1546DB75}"/>
              </a:ext>
            </a:extLst>
          </p:cNvPr>
          <p:cNvSpPr txBox="1">
            <a:spLocks noChangeArrowheads="1"/>
          </p:cNvSpPr>
          <p:nvPr/>
        </p:nvSpPr>
        <p:spPr bwMode="auto">
          <a:xfrm>
            <a:off x="231775" y="5549682"/>
            <a:ext cx="30025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buFont typeface="Arial" panose="020B0604020202020204" pitchFamily="34" charset="0"/>
              <a:buChar char="•"/>
            </a:pPr>
            <a:r>
              <a:rPr lang="en-US" altLang="en-US" sz="1600" dirty="0">
                <a:solidFill>
                  <a:srgbClr val="000000"/>
                </a:solidFill>
                <a:latin typeface="Calibri Light" panose="020F0302020204030204" pitchFamily="34" charset="0"/>
              </a:rPr>
              <a:t>School &amp; Community </a:t>
            </a:r>
            <a:r>
              <a:rPr lang="en-US" altLang="en-US" sz="1200" dirty="0">
                <a:solidFill>
                  <a:srgbClr val="000000"/>
                </a:solidFill>
                <a:latin typeface="Calibri Light" panose="020F0302020204030204" pitchFamily="34" charset="0"/>
              </a:rPr>
              <a:t>(Page 3)</a:t>
            </a:r>
          </a:p>
          <a:p>
            <a:pPr defTabSz="914400" eaLnBrk="1" hangingPunct="1">
              <a:buFont typeface="Arial" panose="020B0604020202020204" pitchFamily="34" charset="0"/>
              <a:buChar char="•"/>
            </a:pPr>
            <a:r>
              <a:rPr lang="en-US" altLang="en-US" sz="1600" dirty="0">
                <a:solidFill>
                  <a:srgbClr val="000000"/>
                </a:solidFill>
                <a:latin typeface="Calibri Light" panose="020F0302020204030204" pitchFamily="34" charset="0"/>
              </a:rPr>
              <a:t>Family &amp; Beliefs </a:t>
            </a:r>
            <a:r>
              <a:rPr lang="en-US" altLang="en-US" sz="1200" dirty="0">
                <a:solidFill>
                  <a:srgbClr val="000000"/>
                </a:solidFill>
                <a:latin typeface="Calibri Light" panose="020F0302020204030204" pitchFamily="34" charset="0"/>
              </a:rPr>
              <a:t>(Page 4)</a:t>
            </a:r>
          </a:p>
          <a:p>
            <a:pPr defTabSz="914400" eaLnBrk="1" hangingPunct="1">
              <a:buFont typeface="Arial" panose="020B0604020202020204" pitchFamily="34" charset="0"/>
              <a:buChar char="•"/>
            </a:pPr>
            <a:r>
              <a:rPr lang="en-US" altLang="en-US" sz="1600" dirty="0">
                <a:solidFill>
                  <a:srgbClr val="000000"/>
                </a:solidFill>
                <a:latin typeface="Calibri Light" panose="020F0302020204030204" pitchFamily="34" charset="0"/>
              </a:rPr>
              <a:t>Academics</a:t>
            </a:r>
            <a:r>
              <a:rPr lang="en-US" altLang="en-US" sz="1200" dirty="0">
                <a:solidFill>
                  <a:srgbClr val="000000"/>
                </a:solidFill>
                <a:latin typeface="Calibri Light" panose="020F0302020204030204" pitchFamily="34" charset="0"/>
              </a:rPr>
              <a:t> (Page 5)</a:t>
            </a:r>
            <a:endParaRPr lang="en-US" altLang="en-US" sz="1600" dirty="0">
              <a:solidFill>
                <a:srgbClr val="000000"/>
              </a:solidFill>
              <a:latin typeface="Calibri Light" panose="020F0302020204030204" pitchFamily="34" charset="0"/>
            </a:endParaRPr>
          </a:p>
        </p:txBody>
      </p:sp>
      <p:sp>
        <p:nvSpPr>
          <p:cNvPr id="24" name="TextBox 11">
            <a:extLst>
              <a:ext uri="{FF2B5EF4-FFF2-40B4-BE49-F238E27FC236}">
                <a16:creationId xmlns:a16="http://schemas.microsoft.com/office/drawing/2014/main" id="{C9BB6DAD-1328-4B6A-A6DC-6CB4BE2AB8C8}"/>
              </a:ext>
            </a:extLst>
          </p:cNvPr>
          <p:cNvSpPr txBox="1">
            <a:spLocks noChangeArrowheads="1"/>
          </p:cNvSpPr>
          <p:nvPr/>
        </p:nvSpPr>
        <p:spPr bwMode="auto">
          <a:xfrm>
            <a:off x="244157" y="5087719"/>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lang="en-US" altLang="en-US" sz="2400" b="1" dirty="0">
                <a:solidFill>
                  <a:srgbClr val="44546A"/>
                </a:solidFill>
                <a:latin typeface="Century Gothic" panose="020B0502020202020204" pitchFamily="34" charset="0"/>
                <a:ea typeface="Century Gothic" panose="020B0502020202020204" pitchFamily="34" charset="0"/>
                <a:cs typeface="Century Gothic" panose="020B0502020202020204" pitchFamily="34" charset="0"/>
              </a:rPr>
              <a:t>Contents:</a:t>
            </a:r>
          </a:p>
        </p:txBody>
      </p:sp>
      <p:sp>
        <p:nvSpPr>
          <p:cNvPr id="25" name="TextBox 11">
            <a:extLst>
              <a:ext uri="{FF2B5EF4-FFF2-40B4-BE49-F238E27FC236}">
                <a16:creationId xmlns:a16="http://schemas.microsoft.com/office/drawing/2014/main" id="{FCDF9EAA-96AF-4492-8B74-BF87A6745E35}"/>
              </a:ext>
            </a:extLst>
          </p:cNvPr>
          <p:cNvSpPr txBox="1">
            <a:spLocks noChangeArrowheads="1"/>
          </p:cNvSpPr>
          <p:nvPr/>
        </p:nvSpPr>
        <p:spPr bwMode="auto">
          <a:xfrm>
            <a:off x="297497" y="2117725"/>
            <a:ext cx="22267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lang="en-US" altLang="en-US" sz="2400" b="1" dirty="0">
                <a:solidFill>
                  <a:srgbClr val="44546A"/>
                </a:solidFill>
                <a:latin typeface="Century Gothic" panose="020B0502020202020204" pitchFamily="34" charset="0"/>
                <a:ea typeface="Century Gothic" panose="020B0502020202020204" pitchFamily="34" charset="0"/>
                <a:cs typeface="Century Gothic" panose="020B0502020202020204" pitchFamily="34" charset="0"/>
              </a:rPr>
              <a:t>Presented By:</a:t>
            </a:r>
          </a:p>
        </p:txBody>
      </p:sp>
    </p:spTree>
    <p:extLst>
      <p:ext uri="{BB962C8B-B14F-4D97-AF65-F5344CB8AC3E}">
        <p14:creationId xmlns:p14="http://schemas.microsoft.com/office/powerpoint/2010/main" val="200559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riction - Wikivers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683" y="381001"/>
            <a:ext cx="1987813" cy="3569002"/>
          </a:xfrm>
          <a:prstGeom prst="rect">
            <a:avLst/>
          </a:prstGeom>
          <a:ln>
            <a:noFill/>
          </a:ln>
          <a:effectLst>
            <a:outerShdw blurRad="50800" dist="38100" algn="l" rotWithShape="0">
              <a:prstClr val="black">
                <a:alpha val="40000"/>
              </a:prstClr>
            </a:outerShdw>
          </a:effectLst>
        </p:spPr>
      </p:pic>
      <p:sp>
        <p:nvSpPr>
          <p:cNvPr id="2" name="TextBox 1"/>
          <p:cNvSpPr txBox="1"/>
          <p:nvPr/>
        </p:nvSpPr>
        <p:spPr>
          <a:xfrm>
            <a:off x="304800" y="227111"/>
            <a:ext cx="6553200" cy="769441"/>
          </a:xfrm>
          <a:prstGeom prst="rect">
            <a:avLst/>
          </a:prstGeom>
          <a:noFill/>
        </p:spPr>
        <p:txBody>
          <a:bodyPr wrap="square" rtlCol="0">
            <a:spAutoFit/>
          </a:bodyPr>
          <a:lstStyle/>
          <a:p>
            <a:r>
              <a:rPr lang="en-US" sz="1600" b="1" dirty="0">
                <a:solidFill>
                  <a:srgbClr val="C0504D"/>
                </a:solidFill>
                <a:latin typeface="+mj-lt"/>
                <a:cs typeface="Century Gothic"/>
              </a:rPr>
              <a:t>Focusing on Youth Development in PA: </a:t>
            </a:r>
            <a:br>
              <a:rPr lang="en-US" sz="2800" b="1" dirty="0">
                <a:solidFill>
                  <a:srgbClr val="C0504D"/>
                </a:solidFill>
                <a:latin typeface="Century Gothic"/>
                <a:cs typeface="Century Gothic"/>
              </a:rPr>
            </a:br>
            <a:r>
              <a:rPr lang="en-US" sz="2800" b="1" dirty="0">
                <a:solidFill>
                  <a:schemeClr val="tx2"/>
                </a:solidFill>
                <a:latin typeface="Century Gothic"/>
                <a:cs typeface="Century Gothic"/>
              </a:rPr>
              <a:t>School &amp; Community </a:t>
            </a:r>
          </a:p>
        </p:txBody>
      </p:sp>
      <p:graphicFrame>
        <p:nvGraphicFramePr>
          <p:cNvPr id="4" name="Chart 3"/>
          <p:cNvGraphicFramePr/>
          <p:nvPr>
            <p:extLst>
              <p:ext uri="{D42A27DB-BD31-4B8C-83A1-F6EECF244321}">
                <p14:modId xmlns:p14="http://schemas.microsoft.com/office/powerpoint/2010/main" val="692751858"/>
              </p:ext>
            </p:extLst>
          </p:nvPr>
        </p:nvGraphicFramePr>
        <p:xfrm>
          <a:off x="224459" y="4748005"/>
          <a:ext cx="6457950" cy="320462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93269" y="972487"/>
            <a:ext cx="4305300" cy="2785378"/>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Rounded MT Bold" panose="020F0704030504030204" pitchFamily="34" charset="0"/>
                <a:cs typeface="Arial" panose="020B0604020202020204" pitchFamily="34" charset="0"/>
              </a:rPr>
              <a:t>6</a:t>
            </a:r>
            <a:r>
              <a:rPr lang="en-US" sz="1400" baseline="30000" dirty="0">
                <a:latin typeface="Arial Rounded MT Bold" panose="020F0704030504030204" pitchFamily="34" charset="0"/>
                <a:cs typeface="Arial" panose="020B0604020202020204" pitchFamily="34" charset="0"/>
              </a:rPr>
              <a:t>th</a:t>
            </a:r>
            <a:r>
              <a:rPr lang="en-US" sz="1400" dirty="0">
                <a:latin typeface="Arial Rounded MT Bold" panose="020F0704030504030204" pitchFamily="34" charset="0"/>
                <a:cs typeface="Arial" panose="020B0604020202020204" pitchFamily="34" charset="0"/>
              </a:rPr>
              <a:t> graders stand as the most actively involved in organized community activities.</a:t>
            </a:r>
          </a:p>
          <a:p>
            <a:pPr marL="285750" indent="-285750">
              <a:buFont typeface="Arial" panose="020B0604020202020204" pitchFamily="34" charset="0"/>
              <a:buChar char="•"/>
            </a:pPr>
            <a:endParaRPr lang="en-US" sz="900" dirty="0">
              <a:latin typeface="Arial Rounded MT Bold" panose="020F070403050403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Rounded MT Bold" panose="020F0704030504030204" pitchFamily="34" charset="0"/>
                <a:cs typeface="Arial" panose="020B0604020202020204" pitchFamily="34" charset="0"/>
              </a:rPr>
              <a:t>All grades show greater involvement in school-sponsored activities over those organized in the community.</a:t>
            </a:r>
          </a:p>
          <a:p>
            <a:pPr marL="285750" indent="-285750">
              <a:buFont typeface="Arial" panose="020B0604020202020204" pitchFamily="34" charset="0"/>
              <a:buChar char="•"/>
            </a:pPr>
            <a:endParaRPr lang="en-US" sz="900" dirty="0">
              <a:latin typeface="Arial Rounded MT Bold" panose="020F070403050403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Rounded MT Bold" panose="020F0704030504030204" pitchFamily="34" charset="0"/>
                <a:cs typeface="Arial" panose="020B0604020202020204" pitchFamily="34" charset="0"/>
              </a:rPr>
              <a:t>Youth experience increasing levels of community rewards for prosocial involvement over the years.</a:t>
            </a:r>
          </a:p>
          <a:p>
            <a:endParaRPr lang="en-US" sz="900" dirty="0">
              <a:latin typeface="Arial Rounded MT Bold" panose="020F0704030504030204" pitchFamily="34" charset="0"/>
              <a:cs typeface="Arial" panose="020B0604020202020204" pitchFamily="34" charset="0"/>
            </a:endParaRPr>
          </a:p>
          <a:p>
            <a:r>
              <a:rPr lang="en-US" sz="1200" dirty="0">
                <a:latin typeface="Arial Rounded MT Bold" panose="020F0704030504030204" pitchFamily="34" charset="0"/>
                <a:cs typeface="Arial" panose="020B0604020202020204" pitchFamily="34" charset="0"/>
              </a:rPr>
              <a:t>Research shows that when students receive rewards for pro-social  involvement they are less likely to be engaged in substance use and other risky behaviors.</a:t>
            </a:r>
          </a:p>
        </p:txBody>
      </p:sp>
      <p:grpSp>
        <p:nvGrpSpPr>
          <p:cNvPr id="7" name="Group 6"/>
          <p:cNvGrpSpPr/>
          <p:nvPr/>
        </p:nvGrpSpPr>
        <p:grpSpPr>
          <a:xfrm>
            <a:off x="0" y="3733799"/>
            <a:ext cx="6858000" cy="961579"/>
            <a:chOff x="0" y="3733799"/>
            <a:chExt cx="6858000" cy="961579"/>
          </a:xfrm>
        </p:grpSpPr>
        <p:sp>
          <p:nvSpPr>
            <p:cNvPr id="3" name="Rectangle 2"/>
            <p:cNvSpPr/>
            <p:nvPr/>
          </p:nvSpPr>
          <p:spPr>
            <a:xfrm>
              <a:off x="0" y="3733799"/>
              <a:ext cx="6858000" cy="961579"/>
            </a:xfrm>
            <a:prstGeom prst="rect">
              <a:avLst/>
            </a:prstGeom>
            <a:solidFill>
              <a:schemeClr val="accent5">
                <a:lumMod val="50000"/>
              </a:schemeClr>
            </a:solidFill>
            <a:ln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6" name="TextBox 5"/>
            <p:cNvSpPr txBox="1"/>
            <p:nvPr/>
          </p:nvSpPr>
          <p:spPr>
            <a:xfrm>
              <a:off x="232741" y="3786426"/>
              <a:ext cx="6553200" cy="892552"/>
            </a:xfrm>
            <a:prstGeom prst="rect">
              <a:avLst/>
            </a:prstGeom>
            <a:noFill/>
          </p:spPr>
          <p:txBody>
            <a:bodyPr wrap="square" rtlCol="0">
              <a:spAutoFit/>
            </a:bodyPr>
            <a:lstStyle/>
            <a:p>
              <a:pPr algn="r"/>
              <a:r>
                <a:rPr lang="en-US" dirty="0">
                  <a:solidFill>
                    <a:schemeClr val="bg1"/>
                  </a:solidFill>
                  <a:latin typeface="Arial" panose="020B0604020202020204" pitchFamily="34" charset="0"/>
                  <a:cs typeface="Arial" panose="020B0604020202020204" pitchFamily="34" charset="0"/>
                </a:rPr>
                <a:t>“</a:t>
              </a:r>
              <a:r>
                <a:rPr lang="en-US" b="1" dirty="0">
                  <a:solidFill>
                    <a:schemeClr val="bg1"/>
                  </a:solidFill>
                  <a:latin typeface="Arial" panose="020B0604020202020204" pitchFamily="34" charset="0"/>
                  <a:cs typeface="Arial" panose="020B0604020202020204" pitchFamily="34" charset="0"/>
                </a:rPr>
                <a:t>Mrs. Jenkins was my 9</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grade English teacher. She still stops me in the hall to see how I am doing in my classes.” </a:t>
              </a:r>
              <a:br>
                <a:rPr lang="en-US" sz="2000" dirty="0">
                  <a:solidFill>
                    <a:schemeClr val="bg1"/>
                  </a:solidFill>
                  <a:latin typeface="Arial Narrow" pitchFamily="34" charset="0"/>
                </a:rPr>
              </a:br>
              <a:r>
                <a:rPr lang="en-US" sz="1600" dirty="0">
                  <a:solidFill>
                    <a:schemeClr val="bg1"/>
                  </a:solidFill>
                  <a:latin typeface="Arial Narrow" pitchFamily="34" charset="0"/>
                </a:rPr>
                <a:t>– Jay Wray, Class of 2020, Hawks Varsity Basketball Player</a:t>
              </a:r>
              <a:endParaRPr lang="en-US" sz="1400" dirty="0">
                <a:solidFill>
                  <a:schemeClr val="bg1"/>
                </a:solidFill>
                <a:latin typeface="Arial Narrow" pitchFamily="34" charset="0"/>
              </a:endParaRPr>
            </a:p>
          </p:txBody>
        </p:sp>
      </p:grpSp>
      <p:sp>
        <p:nvSpPr>
          <p:cNvPr id="8" name="TextBox 7"/>
          <p:cNvSpPr txBox="1"/>
          <p:nvPr/>
        </p:nvSpPr>
        <p:spPr>
          <a:xfrm>
            <a:off x="423241" y="7901226"/>
            <a:ext cx="6172200" cy="1015663"/>
          </a:xfrm>
          <a:prstGeom prst="rect">
            <a:avLst/>
          </a:prstGeom>
          <a:noFill/>
          <a:ln>
            <a:solidFill>
              <a:schemeClr val="tx1">
                <a:lumMod val="65000"/>
                <a:lumOff val="35000"/>
              </a:schemeClr>
            </a:solidFill>
            <a:prstDash val="sysDash"/>
          </a:ln>
        </p:spPr>
        <p:txBody>
          <a:bodyPr wrap="square" rtlCol="0">
            <a:spAutoFit/>
          </a:bodyPr>
          <a:lstStyle/>
          <a:p>
            <a:r>
              <a:rPr lang="en-US" sz="1000" dirty="0">
                <a:solidFill>
                  <a:schemeClr val="tx1">
                    <a:lumMod val="65000"/>
                    <a:lumOff val="35000"/>
                  </a:schemeClr>
                </a:solidFill>
                <a:latin typeface="Arial Unicode MS" pitchFamily="34" charset="-128"/>
                <a:ea typeface="Arial Unicode MS" pitchFamily="34" charset="-128"/>
                <a:cs typeface="Arial Unicode MS" pitchFamily="34" charset="-128"/>
              </a:rPr>
              <a:t>Prosocial involvement includes opportunities to be involved, having input in projects, and recognition and praise for effort and good work.</a:t>
            </a:r>
          </a:p>
          <a:p>
            <a:r>
              <a:rPr lang="en-US" sz="1000" dirty="0">
                <a:solidFill>
                  <a:schemeClr val="tx1">
                    <a:lumMod val="65000"/>
                    <a:lumOff val="35000"/>
                  </a:schemeClr>
                </a:solidFill>
                <a:latin typeface="Arial Unicode MS" pitchFamily="34" charset="-128"/>
                <a:ea typeface="Arial Unicode MS" pitchFamily="34" charset="-128"/>
                <a:cs typeface="Arial Unicode MS" pitchFamily="34" charset="-128"/>
              </a:rPr>
              <a:t>Both the variables for “Organized Community Activities” and “School-Sponsored Activities” were measured by the percentage of students (all students) that participated in the last 12 months.</a:t>
            </a:r>
          </a:p>
          <a:p>
            <a:r>
              <a:rPr lang="en-US" sz="1000" dirty="0">
                <a:solidFill>
                  <a:schemeClr val="tx1">
                    <a:lumMod val="65000"/>
                    <a:lumOff val="35000"/>
                  </a:schemeClr>
                </a:solidFill>
                <a:latin typeface="Arial Unicode MS" pitchFamily="34" charset="-128"/>
                <a:ea typeface="Arial Unicode MS" pitchFamily="34" charset="-128"/>
                <a:cs typeface="Arial Unicode MS" pitchFamily="34" charset="-128"/>
              </a:rPr>
              <a:t>“Community Rewards for Prosocial Involvement” is measured and defined by questions A17-A19.</a:t>
            </a:r>
          </a:p>
          <a:p>
            <a:r>
              <a:rPr lang="en-US" sz="1000" dirty="0">
                <a:solidFill>
                  <a:schemeClr val="tx1">
                    <a:lumMod val="65000"/>
                    <a:lumOff val="35000"/>
                  </a:schemeClr>
                </a:solidFill>
                <a:latin typeface="Arial Unicode MS" pitchFamily="34" charset="-128"/>
                <a:ea typeface="Arial Unicode MS" pitchFamily="34" charset="-128"/>
                <a:cs typeface="Arial Unicode MS" pitchFamily="34" charset="-128"/>
              </a:rPr>
              <a:t>“School Rewards for Prosocial Involvement” is measured and defined by questions A13-A16.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676873931"/>
              </p:ext>
            </p:extLst>
          </p:nvPr>
        </p:nvGraphicFramePr>
        <p:xfrm>
          <a:off x="341897" y="5508260"/>
          <a:ext cx="6019800" cy="28590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28600" y="313492"/>
            <a:ext cx="6705600" cy="769441"/>
          </a:xfrm>
          <a:prstGeom prst="rect">
            <a:avLst/>
          </a:prstGeom>
          <a:noFill/>
        </p:spPr>
        <p:txBody>
          <a:bodyPr wrap="square" rtlCol="0">
            <a:spAutoFit/>
          </a:bodyPr>
          <a:lstStyle/>
          <a:p>
            <a:r>
              <a:rPr lang="en-US" sz="1600" b="1" dirty="0">
                <a:solidFill>
                  <a:srgbClr val="C0504D"/>
                </a:solidFill>
                <a:latin typeface="+mj-lt"/>
                <a:cs typeface="Century Gothic"/>
              </a:rPr>
              <a:t>Focusing on Youth Development in PA: </a:t>
            </a:r>
            <a:br>
              <a:rPr lang="en-US" sz="2800" b="1" dirty="0">
                <a:solidFill>
                  <a:srgbClr val="C0504D"/>
                </a:solidFill>
                <a:latin typeface="Century Gothic"/>
                <a:cs typeface="Century Gothic"/>
              </a:rPr>
            </a:br>
            <a:r>
              <a:rPr lang="en-US" sz="2800" b="1" dirty="0">
                <a:solidFill>
                  <a:schemeClr val="tx2"/>
                </a:solidFill>
                <a:latin typeface="Century Gothic"/>
                <a:cs typeface="Century Gothic"/>
              </a:rPr>
              <a:t>Family &amp; Beliefs</a:t>
            </a:r>
          </a:p>
        </p:txBody>
      </p:sp>
      <p:sp>
        <p:nvSpPr>
          <p:cNvPr id="11" name="TextBox 10"/>
          <p:cNvSpPr txBox="1"/>
          <p:nvPr/>
        </p:nvSpPr>
        <p:spPr>
          <a:xfrm>
            <a:off x="341897" y="970264"/>
            <a:ext cx="6438900" cy="190821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Rounded MT Bold" pitchFamily="34" charset="0"/>
              </a:rPr>
              <a:t>More 6</a:t>
            </a:r>
            <a:r>
              <a:rPr lang="en-US" sz="1400" baseline="30000" dirty="0">
                <a:latin typeface="Arial Rounded MT Bold" pitchFamily="34" charset="0"/>
              </a:rPr>
              <a:t>th</a:t>
            </a:r>
            <a:r>
              <a:rPr lang="en-US" sz="1400" dirty="0">
                <a:latin typeface="Arial Rounded MT Bold" pitchFamily="34" charset="0"/>
              </a:rPr>
              <a:t> graders attend religious services than 12</a:t>
            </a:r>
            <a:r>
              <a:rPr lang="en-US" sz="1400" baseline="30000" dirty="0">
                <a:latin typeface="Arial Rounded MT Bold" pitchFamily="34" charset="0"/>
              </a:rPr>
              <a:t>th</a:t>
            </a:r>
            <a:r>
              <a:rPr lang="en-US" sz="1400" dirty="0">
                <a:latin typeface="Arial Rounded MT Bold" pitchFamily="34" charset="0"/>
              </a:rPr>
              <a:t> grade students. Attendance steadily declines as age increases.</a:t>
            </a:r>
          </a:p>
          <a:p>
            <a:endParaRPr lang="en-US" sz="600" dirty="0">
              <a:latin typeface="Arial Rounded MT Bold" pitchFamily="34" charset="0"/>
            </a:endParaRPr>
          </a:p>
          <a:p>
            <a:pPr marL="285750" indent="-285750">
              <a:buFont typeface="Arial" panose="020B0604020202020204" pitchFamily="34" charset="0"/>
              <a:buChar char="•"/>
            </a:pPr>
            <a:r>
              <a:rPr lang="en-US" sz="1400" dirty="0">
                <a:latin typeface="Arial Rounded MT Bold" pitchFamily="34" charset="0"/>
              </a:rPr>
              <a:t>However,  all grades maintain similar levels of their belief in Moral Order. The overall trend seems to increase with age. </a:t>
            </a:r>
          </a:p>
          <a:p>
            <a:endParaRPr lang="en-US" sz="700" dirty="0">
              <a:latin typeface="Arial Rounded MT Bold" pitchFamily="34" charset="0"/>
            </a:endParaRPr>
          </a:p>
          <a:p>
            <a:pPr marL="285750" indent="-285750">
              <a:buFont typeface="Arial" panose="020B0604020202020204" pitchFamily="34" charset="0"/>
              <a:buChar char="•"/>
            </a:pPr>
            <a:r>
              <a:rPr lang="en-US" sz="1400" dirty="0">
                <a:latin typeface="Arial Rounded MT Bold" pitchFamily="34" charset="0"/>
              </a:rPr>
              <a:t>Of interest is the dip in family attachment of 8</a:t>
            </a:r>
            <a:r>
              <a:rPr lang="en-US" sz="1400" baseline="30000" dirty="0">
                <a:latin typeface="Arial Rounded MT Bold" pitchFamily="34" charset="0"/>
              </a:rPr>
              <a:t>th</a:t>
            </a:r>
            <a:r>
              <a:rPr lang="en-US" sz="1400" dirty="0">
                <a:latin typeface="Arial Rounded MT Bold" pitchFamily="34" charset="0"/>
              </a:rPr>
              <a:t> graders.</a:t>
            </a:r>
          </a:p>
          <a:p>
            <a:endParaRPr lang="en-US" sz="600" dirty="0">
              <a:latin typeface="Arial Rounded MT Bold" pitchFamily="34" charset="0"/>
            </a:endParaRPr>
          </a:p>
          <a:p>
            <a:pPr marL="285750" indent="-285750">
              <a:buFont typeface="Arial" panose="020B0604020202020204" pitchFamily="34" charset="0"/>
              <a:buChar char="•"/>
            </a:pPr>
            <a:r>
              <a:rPr lang="en-US" sz="1400" dirty="0">
                <a:latin typeface="Arial Rounded MT Bold" pitchFamily="34" charset="0"/>
              </a:rPr>
              <a:t>Schools/communities can strengthen this through prevention programming and opportunities for bonding. </a:t>
            </a:r>
          </a:p>
        </p:txBody>
      </p:sp>
      <p:sp>
        <p:nvSpPr>
          <p:cNvPr id="12" name="TextBox 11"/>
          <p:cNvSpPr txBox="1"/>
          <p:nvPr/>
        </p:nvSpPr>
        <p:spPr>
          <a:xfrm>
            <a:off x="342900" y="8229600"/>
            <a:ext cx="6172200" cy="707886"/>
          </a:xfrm>
          <a:prstGeom prst="rect">
            <a:avLst/>
          </a:prstGeom>
          <a:noFill/>
          <a:ln>
            <a:solidFill>
              <a:schemeClr val="tx1">
                <a:lumMod val="65000"/>
                <a:lumOff val="35000"/>
              </a:schemeClr>
            </a:solidFill>
            <a:prstDash val="sysDash"/>
          </a:ln>
        </p:spPr>
        <p:txBody>
          <a:bodyPr wrap="square" rtlCol="0">
            <a:spAutoFit/>
          </a:bodyPr>
          <a:lstStyle/>
          <a:p>
            <a:r>
              <a:rPr lang="en-US" sz="1000" dirty="0">
                <a:solidFill>
                  <a:schemeClr val="tx1">
                    <a:lumMod val="65000"/>
                    <a:lumOff val="35000"/>
                  </a:schemeClr>
                </a:solidFill>
                <a:latin typeface="Arial Unicode MS" pitchFamily="34" charset="-128"/>
                <a:ea typeface="Arial Unicode MS" pitchFamily="34" charset="-128"/>
                <a:cs typeface="Arial Unicode MS" pitchFamily="34" charset="-128"/>
              </a:rPr>
              <a:t>Family attachment is how close and open youth feel with their parents. This is defined by questions B6-B7. Family rewards for prosocial involvement is defined by questions B4-B5, and B8. Religiosity indicates how frequently youth attend services, defined by question C9. Moral order reflects youth opinions on if there are times when something justifies cheating, fighting, lying, or stealing. This is defined by questions C13-C16.</a:t>
            </a:r>
          </a:p>
        </p:txBody>
      </p:sp>
      <p:grpSp>
        <p:nvGrpSpPr>
          <p:cNvPr id="2" name="Group 1"/>
          <p:cNvGrpSpPr/>
          <p:nvPr/>
        </p:nvGrpSpPr>
        <p:grpSpPr>
          <a:xfrm>
            <a:off x="0" y="2869780"/>
            <a:ext cx="6858000" cy="2635931"/>
            <a:chOff x="0" y="1053793"/>
            <a:chExt cx="6858000" cy="2635931"/>
          </a:xfrm>
        </p:grpSpPr>
        <p:sp>
          <p:nvSpPr>
            <p:cNvPr id="13" name="Rectangle 12"/>
            <p:cNvSpPr/>
            <p:nvPr/>
          </p:nvSpPr>
          <p:spPr>
            <a:xfrm>
              <a:off x="0" y="1053793"/>
              <a:ext cx="6858000" cy="2635931"/>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200" y="1130562"/>
              <a:ext cx="3485147" cy="2243371"/>
            </a:xfrm>
            <a:prstGeom prst="rect">
              <a:avLst/>
            </a:prstGeom>
            <a:noFill/>
          </p:spPr>
          <p:txBody>
            <a:bodyPr wrap="square" rtlCol="0">
              <a:spAutoFit/>
            </a:bodyPr>
            <a:lstStyle/>
            <a:p>
              <a:pPr algn="r">
                <a:lnSpc>
                  <a:spcPct val="114000"/>
                </a:lnSpc>
                <a:spcBef>
                  <a:spcPts val="600"/>
                </a:spcBef>
              </a:pPr>
              <a:r>
                <a:rPr lang="en-US" b="1" dirty="0">
                  <a:solidFill>
                    <a:schemeClr val="bg1"/>
                  </a:solidFill>
                  <a:latin typeface="Arial" panose="020B0604020202020204" pitchFamily="34" charset="0"/>
                  <a:cs typeface="Arial" panose="020B0604020202020204" pitchFamily="34" charset="0"/>
                </a:rPr>
                <a:t>“My mom and step-dad have always supported me through love, encouragement and discipline when I needed it!                I want to continue making them proud!“ </a:t>
              </a:r>
              <a:br>
                <a:rPr lang="en-US" sz="2000" b="1"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Narrow" pitchFamily="34" charset="0"/>
                </a:rPr>
                <a:t>--Alejandro Mayes, Class 0f 2024</a:t>
              </a:r>
            </a:p>
          </p:txBody>
        </p:sp>
        <p:pic>
          <p:nvPicPr>
            <p:cNvPr id="5" name="Picture 4"/>
            <p:cNvPicPr>
              <a:picLocks noChangeAspect="1"/>
            </p:cNvPicPr>
            <p:nvPr/>
          </p:nvPicPr>
          <p:blipFill>
            <a:blip r:embed="rId4"/>
            <a:stretch>
              <a:fillRect/>
            </a:stretch>
          </p:blipFill>
          <p:spPr>
            <a:xfrm>
              <a:off x="3711981" y="1165076"/>
              <a:ext cx="2931695" cy="2198771"/>
            </a:xfrm>
            <a:prstGeom prst="rect">
              <a:avLst/>
            </a:prstGeom>
            <a:effectLst>
              <a:outerShdw blurRad="50800" dist="38100" algn="l" rotWithShape="0">
                <a:prstClr val="black">
                  <a:alpha val="40000"/>
                </a:prstClr>
              </a:outerShdw>
            </a:effectLst>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70022"/>
            <a:ext cx="6705600" cy="769441"/>
          </a:xfrm>
          <a:prstGeom prst="rect">
            <a:avLst/>
          </a:prstGeom>
          <a:noFill/>
        </p:spPr>
        <p:txBody>
          <a:bodyPr wrap="square" rtlCol="0">
            <a:spAutoFit/>
          </a:bodyPr>
          <a:lstStyle/>
          <a:p>
            <a:r>
              <a:rPr lang="en-US" sz="1600" b="1" dirty="0">
                <a:solidFill>
                  <a:srgbClr val="C0504D"/>
                </a:solidFill>
                <a:latin typeface="+mj-lt"/>
                <a:cs typeface="Century Gothic"/>
              </a:rPr>
              <a:t>Focusing</a:t>
            </a:r>
            <a:r>
              <a:rPr lang="en-US" sz="1600" b="1" dirty="0">
                <a:solidFill>
                  <a:srgbClr val="C00000"/>
                </a:solidFill>
              </a:rPr>
              <a:t> </a:t>
            </a:r>
            <a:r>
              <a:rPr lang="en-US" sz="1600" b="1" dirty="0">
                <a:solidFill>
                  <a:srgbClr val="C0504D"/>
                </a:solidFill>
                <a:latin typeface="+mj-lt"/>
                <a:cs typeface="Century Gothic"/>
              </a:rPr>
              <a:t>on</a:t>
            </a:r>
            <a:r>
              <a:rPr lang="en-US" sz="1600" b="1" dirty="0">
                <a:solidFill>
                  <a:srgbClr val="C00000"/>
                </a:solidFill>
              </a:rPr>
              <a:t> </a:t>
            </a:r>
            <a:r>
              <a:rPr lang="en-US" sz="1600" b="1" dirty="0">
                <a:solidFill>
                  <a:srgbClr val="C0504D"/>
                </a:solidFill>
                <a:latin typeface="+mj-lt"/>
                <a:cs typeface="Century Gothic"/>
              </a:rPr>
              <a:t>Youth</a:t>
            </a:r>
            <a:r>
              <a:rPr lang="en-US" sz="1600" b="1" dirty="0">
                <a:solidFill>
                  <a:srgbClr val="C00000"/>
                </a:solidFill>
              </a:rPr>
              <a:t> </a:t>
            </a:r>
            <a:r>
              <a:rPr lang="en-US" sz="1600" b="1" dirty="0">
                <a:solidFill>
                  <a:srgbClr val="C0504D"/>
                </a:solidFill>
                <a:latin typeface="+mj-lt"/>
                <a:cs typeface="Century Gothic"/>
              </a:rPr>
              <a:t>Development</a:t>
            </a:r>
            <a:r>
              <a:rPr lang="en-US" sz="1600" b="1" dirty="0">
                <a:solidFill>
                  <a:srgbClr val="C00000"/>
                </a:solidFill>
              </a:rPr>
              <a:t> </a:t>
            </a:r>
            <a:r>
              <a:rPr lang="en-US" sz="1600" b="1" dirty="0">
                <a:solidFill>
                  <a:srgbClr val="C0504D"/>
                </a:solidFill>
                <a:latin typeface="+mj-lt"/>
                <a:cs typeface="Century Gothic"/>
              </a:rPr>
              <a:t>in</a:t>
            </a:r>
            <a:r>
              <a:rPr lang="en-US" sz="1600" b="1" dirty="0">
                <a:solidFill>
                  <a:srgbClr val="C00000"/>
                </a:solidFill>
              </a:rPr>
              <a:t> </a:t>
            </a:r>
            <a:r>
              <a:rPr lang="en-US" sz="1600" b="1" dirty="0">
                <a:solidFill>
                  <a:srgbClr val="C0504D"/>
                </a:solidFill>
                <a:latin typeface="+mj-lt"/>
                <a:cs typeface="Century Gothic"/>
              </a:rPr>
              <a:t>PA</a:t>
            </a:r>
            <a:r>
              <a:rPr lang="en-US" sz="1600" b="1" dirty="0">
                <a:solidFill>
                  <a:srgbClr val="C00000"/>
                </a:solidFill>
              </a:rPr>
              <a:t>: </a:t>
            </a:r>
            <a:br>
              <a:rPr lang="en-US" sz="1600" b="1" dirty="0">
                <a:solidFill>
                  <a:schemeClr val="accent2"/>
                </a:solidFill>
              </a:rPr>
            </a:br>
            <a:r>
              <a:rPr lang="en-US" sz="2800" b="1" dirty="0">
                <a:solidFill>
                  <a:schemeClr val="tx2"/>
                </a:solidFill>
                <a:latin typeface="Century Gothic"/>
                <a:cs typeface="Century Gothic"/>
              </a:rPr>
              <a:t>Academics</a:t>
            </a:r>
          </a:p>
        </p:txBody>
      </p:sp>
      <p:sp>
        <p:nvSpPr>
          <p:cNvPr id="11" name="TextBox 10"/>
          <p:cNvSpPr txBox="1"/>
          <p:nvPr/>
        </p:nvSpPr>
        <p:spPr>
          <a:xfrm>
            <a:off x="268705" y="1003384"/>
            <a:ext cx="6438900" cy="1523494"/>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Rounded MT Bold" panose="020F0704030504030204" pitchFamily="34" charset="0"/>
              </a:rPr>
              <a:t>6</a:t>
            </a:r>
            <a:r>
              <a:rPr lang="en-US" sz="1400" baseline="30000" dirty="0">
                <a:latin typeface="Arial Rounded MT Bold" panose="020F0704030504030204" pitchFamily="34" charset="0"/>
              </a:rPr>
              <a:t>th</a:t>
            </a:r>
            <a:r>
              <a:rPr lang="en-US" sz="1400" dirty="0">
                <a:latin typeface="Arial Rounded MT Bold" panose="020F0704030504030204" pitchFamily="34" charset="0"/>
              </a:rPr>
              <a:t> grade students reported the lowest level of school commitment </a:t>
            </a:r>
          </a:p>
          <a:p>
            <a:pPr defTabSz="292100"/>
            <a:r>
              <a:rPr lang="en-US" sz="1400" dirty="0">
                <a:latin typeface="Arial Rounded MT Bold" panose="020F0704030504030204" pitchFamily="34" charset="0"/>
              </a:rPr>
              <a:t>	also reported the highest levels of poor academic performance.</a:t>
            </a:r>
          </a:p>
          <a:p>
            <a:endParaRPr lang="en-US" sz="900" dirty="0">
              <a:latin typeface="Arial Rounded MT Bold" panose="020F0704030504030204" pitchFamily="34" charset="0"/>
            </a:endParaRPr>
          </a:p>
          <a:p>
            <a:pPr marL="285750" indent="-285750">
              <a:buFont typeface="Arial" panose="020B0604020202020204" pitchFamily="34" charset="0"/>
              <a:buChar char="•"/>
            </a:pPr>
            <a:r>
              <a:rPr lang="en-US" sz="1400" dirty="0">
                <a:latin typeface="Arial Rounded MT Bold" panose="020F0704030504030204" pitchFamily="34" charset="0"/>
              </a:rPr>
              <a:t>Although low commitment to school increased from grades 6-10,</a:t>
            </a:r>
          </a:p>
          <a:p>
            <a:pPr defTabSz="292100"/>
            <a:r>
              <a:rPr lang="en-US" sz="1400" dirty="0">
                <a:latin typeface="Arial Rounded MT Bold" panose="020F0704030504030204" pitchFamily="34" charset="0"/>
              </a:rPr>
              <a:t>	high school seniors reported a drop which could be attributed to 	post-graduation prep-activities led by our favorite teachers such </a:t>
            </a:r>
          </a:p>
          <a:p>
            <a:pPr defTabSz="292100"/>
            <a:r>
              <a:rPr lang="en-US" sz="1400" dirty="0">
                <a:latin typeface="Arial Rounded MT Bold" panose="020F0704030504030204" pitchFamily="34" charset="0"/>
              </a:rPr>
              <a:t>	as college exam prep and internships with local business owners. </a:t>
            </a:r>
          </a:p>
        </p:txBody>
      </p:sp>
      <p:graphicFrame>
        <p:nvGraphicFramePr>
          <p:cNvPr id="7" name="Chart 6"/>
          <p:cNvGraphicFramePr/>
          <p:nvPr>
            <p:extLst>
              <p:ext uri="{D42A27DB-BD31-4B8C-83A1-F6EECF244321}">
                <p14:modId xmlns:p14="http://schemas.microsoft.com/office/powerpoint/2010/main" val="765234377"/>
              </p:ext>
            </p:extLst>
          </p:nvPr>
        </p:nvGraphicFramePr>
        <p:xfrm>
          <a:off x="443449" y="5435172"/>
          <a:ext cx="5943600" cy="2819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13751" y="2590800"/>
            <a:ext cx="6858000" cy="2514600"/>
            <a:chOff x="-13751" y="2590800"/>
            <a:chExt cx="6858000" cy="2514600"/>
          </a:xfrm>
        </p:grpSpPr>
        <p:sp>
          <p:nvSpPr>
            <p:cNvPr id="9" name="Rectangle 8"/>
            <p:cNvSpPr/>
            <p:nvPr/>
          </p:nvSpPr>
          <p:spPr>
            <a:xfrm>
              <a:off x="-13751" y="2590800"/>
              <a:ext cx="6858000" cy="2514600"/>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tudyingOutside.jpg"/>
            <p:cNvPicPr>
              <a:picLocks noChangeAspect="1"/>
            </p:cNvPicPr>
            <p:nvPr/>
          </p:nvPicPr>
          <p:blipFill>
            <a:blip r:embed="rId4" cstate="print"/>
            <a:stretch>
              <a:fillRect/>
            </a:stretch>
          </p:blipFill>
          <p:spPr>
            <a:xfrm>
              <a:off x="209550" y="2907189"/>
              <a:ext cx="2861959" cy="1903203"/>
            </a:xfrm>
            <a:prstGeom prst="rect">
              <a:avLst/>
            </a:prstGeom>
            <a:effectLst>
              <a:outerShdw blurRad="50800" dist="38100" dir="8100000" algn="tr" rotWithShape="0">
                <a:prstClr val="black">
                  <a:alpha val="40000"/>
                </a:prstClr>
              </a:outerShdw>
            </a:effectLst>
          </p:spPr>
        </p:pic>
        <p:sp>
          <p:nvSpPr>
            <p:cNvPr id="13" name="TextBox 12"/>
            <p:cNvSpPr txBox="1"/>
            <p:nvPr/>
          </p:nvSpPr>
          <p:spPr>
            <a:xfrm>
              <a:off x="3048000" y="2735407"/>
              <a:ext cx="3697705" cy="2277547"/>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“It has been really tough for me to stay committed to school this year because all I think about is graduation! My 12 years of hard work has paid off ~ I will be majoring in Marine Biology at Johns Hopkins in the fall.“</a:t>
              </a:r>
            </a:p>
            <a:p>
              <a:r>
                <a:rPr lang="en-US" sz="1600" dirty="0">
                  <a:solidFill>
                    <a:schemeClr val="bg1"/>
                  </a:solidFill>
                  <a:latin typeface="Arial Narrow" pitchFamily="34" charset="0"/>
                </a:rPr>
                <a:t>– </a:t>
              </a:r>
              <a:r>
                <a:rPr lang="en-US" sz="1600" dirty="0" err="1">
                  <a:solidFill>
                    <a:schemeClr val="bg1"/>
                  </a:solidFill>
                  <a:latin typeface="Arial Narrow" pitchFamily="34" charset="0"/>
                </a:rPr>
                <a:t>Mayana</a:t>
              </a:r>
              <a:r>
                <a:rPr lang="en-US" sz="1600" dirty="0">
                  <a:solidFill>
                    <a:schemeClr val="bg1"/>
                  </a:solidFill>
                  <a:latin typeface="Arial Narrow" pitchFamily="34" charset="0"/>
                </a:rPr>
                <a:t> Solera, Class of 2020 </a:t>
              </a:r>
            </a:p>
          </p:txBody>
        </p:sp>
      </p:grpSp>
      <p:sp>
        <p:nvSpPr>
          <p:cNvPr id="14" name="TextBox 13"/>
          <p:cNvSpPr txBox="1"/>
          <p:nvPr/>
        </p:nvSpPr>
        <p:spPr>
          <a:xfrm>
            <a:off x="228600" y="8305800"/>
            <a:ext cx="6172200" cy="707886"/>
          </a:xfrm>
          <a:prstGeom prst="rect">
            <a:avLst/>
          </a:prstGeom>
          <a:noFill/>
          <a:ln>
            <a:solidFill>
              <a:schemeClr val="tx1">
                <a:lumMod val="65000"/>
                <a:lumOff val="35000"/>
              </a:schemeClr>
            </a:solidFill>
            <a:prstDash val="sysDash"/>
          </a:ln>
        </p:spPr>
        <p:txBody>
          <a:bodyPr wrap="square" rtlCol="0">
            <a:spAutoFit/>
          </a:bodyPr>
          <a:lstStyle/>
          <a:p>
            <a:r>
              <a:rPr lang="en-US" sz="1000" dirty="0">
                <a:solidFill>
                  <a:schemeClr val="tx1">
                    <a:lumMod val="65000"/>
                    <a:lumOff val="35000"/>
                  </a:schemeClr>
                </a:solidFill>
                <a:latin typeface="Arial Unicode MS" pitchFamily="34" charset="-128"/>
                <a:ea typeface="Arial Unicode MS" pitchFamily="34" charset="-128"/>
                <a:cs typeface="Arial Unicode MS" pitchFamily="34" charset="-128"/>
              </a:rPr>
              <a:t>Poor performance indicates youth perception of their overall grades and where they fall in relation to other students. This is defined by questions A4 and A7. Lack of commitment reflects youth interest, perceived relevance, and long-term usefulness of coursework, and liking or disliking of being in school. This is defined by questions A1-A3, and A5-A6.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13069</TotalTime>
  <Words>847</Words>
  <Application>Microsoft Office PowerPoint</Application>
  <PresentationFormat>On-screen Show (4:3)</PresentationFormat>
  <Paragraphs>77</Paragraphs>
  <Slides>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Arial Narrow</vt:lpstr>
      <vt:lpstr>Arial Rounded MT Bold</vt:lpstr>
      <vt:lpstr>Arial Unicode MS</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Bradley</dc:creator>
  <cp:lastModifiedBy>Phyllis</cp:lastModifiedBy>
  <cp:revision>83</cp:revision>
  <dcterms:created xsi:type="dcterms:W3CDTF">2012-04-26T17:15:50Z</dcterms:created>
  <dcterms:modified xsi:type="dcterms:W3CDTF">2020-05-28T13:54:42Z</dcterms:modified>
</cp:coreProperties>
</file>