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Lst>
  <p:notesMasterIdLst>
    <p:notesMasterId r:id="rId10"/>
  </p:notesMasterIdLst>
  <p:sldIdLst>
    <p:sldId id="256" r:id="rId2"/>
    <p:sldId id="266" r:id="rId3"/>
    <p:sldId id="267" r:id="rId4"/>
    <p:sldId id="264" r:id="rId5"/>
    <p:sldId id="262" r:id="rId6"/>
    <p:sldId id="261" r:id="rId7"/>
    <p:sldId id="263" r:id="rId8"/>
    <p:sldId id="265" r:id="rId9"/>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rillo, Karen S" initials="AKS" lastIdx="12" clrIdx="0">
    <p:extLst>
      <p:ext uri="{19B8F6BF-5375-455C-9EA6-DF929625EA0E}">
        <p15:presenceInfo xmlns:p15="http://schemas.microsoft.com/office/powerpoint/2012/main" userId="S-1-5-21-2495596442-1611635750-2694579155-130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919"/>
    <a:srgbClr val="FFFFFF"/>
    <a:srgbClr val="C67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95" autoAdjust="0"/>
    <p:restoredTop sz="96374" autoAdjust="0"/>
  </p:normalViewPr>
  <p:slideViewPr>
    <p:cSldViewPr>
      <p:cViewPr varScale="1">
        <p:scale>
          <a:sx n="79" d="100"/>
          <a:sy n="79" d="100"/>
        </p:scale>
        <p:origin x="2334" y="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FF0000"/>
                </a:solidFill>
              </a:rPr>
              <a:t>Title</a:t>
            </a:r>
            <a:r>
              <a:rPr lang="en-US" baseline="-25000" dirty="0"/>
              <a:t>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6th</c:v>
                </c:pt>
              </c:strCache>
            </c:strRef>
          </c:tx>
          <c:spPr>
            <a:solidFill>
              <a:schemeClr val="accent1"/>
            </a:solidFill>
            <a:ln>
              <a:noFill/>
            </a:ln>
            <a:effectLst/>
          </c:spPr>
          <c:invertIfNegative val="0"/>
          <c:cat>
            <c:strRef>
              <c:f>Sheet1!$A$2:$A$5</c:f>
              <c:strCache>
                <c:ptCount val="4"/>
                <c:pt idx="0">
                  <c:v>Variable 1</c:v>
                </c:pt>
                <c:pt idx="1">
                  <c:v>Variable 2</c:v>
                </c:pt>
                <c:pt idx="2">
                  <c:v>Variable 3</c:v>
                </c:pt>
                <c:pt idx="3">
                  <c:v>Variable 4</c:v>
                </c:pt>
              </c:strCache>
            </c:strRef>
          </c:cat>
          <c:val>
            <c:numRef>
              <c:f>Sheet1!$B$2:$B$5</c:f>
              <c:numCache>
                <c:formatCode>0.0%</c:formatCode>
                <c:ptCount val="4"/>
                <c:pt idx="0">
                  <c:v>0.5</c:v>
                </c:pt>
                <c:pt idx="1">
                  <c:v>0.61099999999999999</c:v>
                </c:pt>
                <c:pt idx="2">
                  <c:v>0.41899999999999998</c:v>
                </c:pt>
                <c:pt idx="3">
                  <c:v>0.433</c:v>
                </c:pt>
              </c:numCache>
            </c:numRef>
          </c:val>
          <c:extLst>
            <c:ext xmlns:c16="http://schemas.microsoft.com/office/drawing/2014/chart" uri="{C3380CC4-5D6E-409C-BE32-E72D297353CC}">
              <c16:uniqueId val="{00000000-21EB-4168-8F18-916B70090239}"/>
            </c:ext>
          </c:extLst>
        </c:ser>
        <c:ser>
          <c:idx val="1"/>
          <c:order val="1"/>
          <c:tx>
            <c:strRef>
              <c:f>Sheet1!$C$1</c:f>
              <c:strCache>
                <c:ptCount val="1"/>
                <c:pt idx="0">
                  <c:v>8th</c:v>
                </c:pt>
              </c:strCache>
            </c:strRef>
          </c:tx>
          <c:spPr>
            <a:solidFill>
              <a:schemeClr val="accent2"/>
            </a:solidFill>
            <a:ln>
              <a:noFill/>
            </a:ln>
            <a:effectLst/>
          </c:spPr>
          <c:invertIfNegative val="0"/>
          <c:cat>
            <c:strRef>
              <c:f>Sheet1!$A$2:$A$5</c:f>
              <c:strCache>
                <c:ptCount val="4"/>
                <c:pt idx="0">
                  <c:v>Variable 1</c:v>
                </c:pt>
                <c:pt idx="1">
                  <c:v>Variable 2</c:v>
                </c:pt>
                <c:pt idx="2">
                  <c:v>Variable 3</c:v>
                </c:pt>
                <c:pt idx="3">
                  <c:v>Variable 4</c:v>
                </c:pt>
              </c:strCache>
            </c:strRef>
          </c:cat>
          <c:val>
            <c:numRef>
              <c:f>Sheet1!$C$2:$C$5</c:f>
              <c:numCache>
                <c:formatCode>0.0%</c:formatCode>
                <c:ptCount val="4"/>
                <c:pt idx="0">
                  <c:v>0.188</c:v>
                </c:pt>
                <c:pt idx="1">
                  <c:v>0.51800000000000002</c:v>
                </c:pt>
                <c:pt idx="2">
                  <c:v>0.48699999999999999</c:v>
                </c:pt>
                <c:pt idx="3">
                  <c:v>0.54</c:v>
                </c:pt>
              </c:numCache>
            </c:numRef>
          </c:val>
          <c:extLst>
            <c:ext xmlns:c16="http://schemas.microsoft.com/office/drawing/2014/chart" uri="{C3380CC4-5D6E-409C-BE32-E72D297353CC}">
              <c16:uniqueId val="{00000001-21EB-4168-8F18-916B70090239}"/>
            </c:ext>
          </c:extLst>
        </c:ser>
        <c:ser>
          <c:idx val="2"/>
          <c:order val="2"/>
          <c:tx>
            <c:strRef>
              <c:f>Sheet1!$D$1</c:f>
              <c:strCache>
                <c:ptCount val="1"/>
                <c:pt idx="0">
                  <c:v>10th</c:v>
                </c:pt>
              </c:strCache>
            </c:strRef>
          </c:tx>
          <c:spPr>
            <a:solidFill>
              <a:schemeClr val="accent3"/>
            </a:solidFill>
            <a:ln>
              <a:noFill/>
            </a:ln>
            <a:effectLst/>
          </c:spPr>
          <c:invertIfNegative val="0"/>
          <c:cat>
            <c:strRef>
              <c:f>Sheet1!$A$2:$A$5</c:f>
              <c:strCache>
                <c:ptCount val="4"/>
                <c:pt idx="0">
                  <c:v>Variable 1</c:v>
                </c:pt>
                <c:pt idx="1">
                  <c:v>Variable 2</c:v>
                </c:pt>
                <c:pt idx="2">
                  <c:v>Variable 3</c:v>
                </c:pt>
                <c:pt idx="3">
                  <c:v>Variable 4</c:v>
                </c:pt>
              </c:strCache>
            </c:strRef>
          </c:cat>
          <c:val>
            <c:numRef>
              <c:f>Sheet1!$D$2:$D$5</c:f>
              <c:numCache>
                <c:formatCode>0.0%</c:formatCode>
                <c:ptCount val="4"/>
                <c:pt idx="0">
                  <c:v>0.152</c:v>
                </c:pt>
                <c:pt idx="1">
                  <c:v>0.55100000000000005</c:v>
                </c:pt>
                <c:pt idx="2">
                  <c:v>0.46200000000000002</c:v>
                </c:pt>
                <c:pt idx="3">
                  <c:v>0.46500000000000002</c:v>
                </c:pt>
              </c:numCache>
            </c:numRef>
          </c:val>
          <c:extLst>
            <c:ext xmlns:c16="http://schemas.microsoft.com/office/drawing/2014/chart" uri="{C3380CC4-5D6E-409C-BE32-E72D297353CC}">
              <c16:uniqueId val="{00000002-21EB-4168-8F18-916B70090239}"/>
            </c:ext>
          </c:extLst>
        </c:ser>
        <c:ser>
          <c:idx val="3"/>
          <c:order val="3"/>
          <c:tx>
            <c:strRef>
              <c:f>Sheet1!$E$1</c:f>
              <c:strCache>
                <c:ptCount val="1"/>
                <c:pt idx="0">
                  <c:v>12th</c:v>
                </c:pt>
              </c:strCache>
            </c:strRef>
          </c:tx>
          <c:spPr>
            <a:solidFill>
              <a:schemeClr val="accent4"/>
            </a:solidFill>
            <a:ln>
              <a:noFill/>
            </a:ln>
            <a:effectLst/>
          </c:spPr>
          <c:invertIfNegative val="0"/>
          <c:cat>
            <c:strRef>
              <c:f>Sheet1!$A$2:$A$5</c:f>
              <c:strCache>
                <c:ptCount val="4"/>
                <c:pt idx="0">
                  <c:v>Variable 1</c:v>
                </c:pt>
                <c:pt idx="1">
                  <c:v>Variable 2</c:v>
                </c:pt>
                <c:pt idx="2">
                  <c:v>Variable 3</c:v>
                </c:pt>
                <c:pt idx="3">
                  <c:v>Variable 4</c:v>
                </c:pt>
              </c:strCache>
            </c:strRef>
          </c:cat>
          <c:val>
            <c:numRef>
              <c:f>Sheet1!$E$2:$E$5</c:f>
              <c:numCache>
                <c:formatCode>0.0%</c:formatCode>
                <c:ptCount val="4"/>
                <c:pt idx="0">
                  <c:v>0.23100000000000001</c:v>
                </c:pt>
                <c:pt idx="1">
                  <c:v>0.8</c:v>
                </c:pt>
                <c:pt idx="2">
                  <c:v>0.53100000000000003</c:v>
                </c:pt>
                <c:pt idx="3">
                  <c:v>0.45100000000000001</c:v>
                </c:pt>
              </c:numCache>
            </c:numRef>
          </c:val>
          <c:extLst>
            <c:ext xmlns:c16="http://schemas.microsoft.com/office/drawing/2014/chart" uri="{C3380CC4-5D6E-409C-BE32-E72D297353CC}">
              <c16:uniqueId val="{00000000-88F4-4241-BB8D-3996AF671583}"/>
            </c:ext>
          </c:extLst>
        </c:ser>
        <c:dLbls>
          <c:showLegendKey val="0"/>
          <c:showVal val="0"/>
          <c:showCatName val="0"/>
          <c:showSerName val="0"/>
          <c:showPercent val="0"/>
          <c:showBubbleSize val="0"/>
        </c:dLbls>
        <c:gapWidth val="219"/>
        <c:overlap val="-27"/>
        <c:axId val="2129683224"/>
        <c:axId val="2129694728"/>
      </c:barChart>
      <c:catAx>
        <c:axId val="212968322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crossAx val="2129694728"/>
        <c:crosses val="autoZero"/>
        <c:auto val="1"/>
        <c:lblAlgn val="ctr"/>
        <c:lblOffset val="100"/>
        <c:noMultiLvlLbl val="0"/>
      </c:catAx>
      <c:valAx>
        <c:axId val="21296947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9683224"/>
        <c:crosses val="autoZero"/>
        <c:crossBetween val="between"/>
      </c:valAx>
      <c:spPr>
        <a:noFill/>
        <a:ln>
          <a:noFill/>
        </a:ln>
        <a:effectLst/>
      </c:spPr>
    </c:plotArea>
    <c:legend>
      <c:legendPos val="b"/>
      <c:layout>
        <c:manualLayout>
          <c:xMode val="edge"/>
          <c:yMode val="edge"/>
          <c:x val="0.34442106241144643"/>
          <c:y val="0.89512292846470787"/>
          <c:w val="0.30722458365270711"/>
          <c:h val="8.109896062819148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FF0000"/>
                </a:solidFill>
              </a:rPr>
              <a:t>Title</a:t>
            </a:r>
            <a:r>
              <a:rPr lang="en-US" baseline="-25000" dirty="0"/>
              <a:t>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6th</c:v>
                </c:pt>
              </c:strCache>
            </c:strRef>
          </c:tx>
          <c:spPr>
            <a:solidFill>
              <a:schemeClr val="accent2"/>
            </a:solidFill>
            <a:ln>
              <a:noFill/>
            </a:ln>
            <a:effectLst/>
          </c:spPr>
          <c:invertIfNegative val="0"/>
          <c:cat>
            <c:strRef>
              <c:f>Sheet1!$A$2:$A$5</c:f>
              <c:strCache>
                <c:ptCount val="4"/>
                <c:pt idx="0">
                  <c:v>Variable 1</c:v>
                </c:pt>
                <c:pt idx="1">
                  <c:v>Variable 2</c:v>
                </c:pt>
                <c:pt idx="2">
                  <c:v>Variable 3</c:v>
                </c:pt>
                <c:pt idx="3">
                  <c:v>Variable 4</c:v>
                </c:pt>
              </c:strCache>
            </c:strRef>
          </c:cat>
          <c:val>
            <c:numRef>
              <c:f>Sheet1!$B$2:$B$5</c:f>
              <c:numCache>
                <c:formatCode>0.0%</c:formatCode>
                <c:ptCount val="4"/>
                <c:pt idx="0">
                  <c:v>0.625</c:v>
                </c:pt>
                <c:pt idx="1">
                  <c:v>0.61299999999999999</c:v>
                </c:pt>
                <c:pt idx="2">
                  <c:v>0.42899999999999999</c:v>
                </c:pt>
                <c:pt idx="3">
                  <c:v>0.60699999999999998</c:v>
                </c:pt>
              </c:numCache>
            </c:numRef>
          </c:val>
          <c:extLst>
            <c:ext xmlns:c16="http://schemas.microsoft.com/office/drawing/2014/chart" uri="{C3380CC4-5D6E-409C-BE32-E72D297353CC}">
              <c16:uniqueId val="{00000000-1F09-47DA-9DBA-C16316DFD4BE}"/>
            </c:ext>
          </c:extLst>
        </c:ser>
        <c:ser>
          <c:idx val="1"/>
          <c:order val="1"/>
          <c:tx>
            <c:strRef>
              <c:f>Sheet1!$C$1</c:f>
              <c:strCache>
                <c:ptCount val="1"/>
                <c:pt idx="0">
                  <c:v>8th</c:v>
                </c:pt>
              </c:strCache>
            </c:strRef>
          </c:tx>
          <c:spPr>
            <a:solidFill>
              <a:schemeClr val="accent4"/>
            </a:solidFill>
            <a:ln>
              <a:noFill/>
            </a:ln>
            <a:effectLst/>
          </c:spPr>
          <c:invertIfNegative val="0"/>
          <c:cat>
            <c:strRef>
              <c:f>Sheet1!$A$2:$A$5</c:f>
              <c:strCache>
                <c:ptCount val="4"/>
                <c:pt idx="0">
                  <c:v>Variable 1</c:v>
                </c:pt>
                <c:pt idx="1">
                  <c:v>Variable 2</c:v>
                </c:pt>
                <c:pt idx="2">
                  <c:v>Variable 3</c:v>
                </c:pt>
                <c:pt idx="3">
                  <c:v>Variable 4</c:v>
                </c:pt>
              </c:strCache>
            </c:strRef>
          </c:cat>
          <c:val>
            <c:numRef>
              <c:f>Sheet1!$C$2:$C$5</c:f>
              <c:numCache>
                <c:formatCode>0.0%</c:formatCode>
                <c:ptCount val="4"/>
                <c:pt idx="0">
                  <c:v>0.54400000000000004</c:v>
                </c:pt>
                <c:pt idx="1">
                  <c:v>0.67800000000000005</c:v>
                </c:pt>
                <c:pt idx="2">
                  <c:v>0.41299999999999998</c:v>
                </c:pt>
                <c:pt idx="3">
                  <c:v>0.63900000000000001</c:v>
                </c:pt>
              </c:numCache>
            </c:numRef>
          </c:val>
          <c:extLst>
            <c:ext xmlns:c16="http://schemas.microsoft.com/office/drawing/2014/chart" uri="{C3380CC4-5D6E-409C-BE32-E72D297353CC}">
              <c16:uniqueId val="{00000001-1F09-47DA-9DBA-C16316DFD4BE}"/>
            </c:ext>
          </c:extLst>
        </c:ser>
        <c:ser>
          <c:idx val="2"/>
          <c:order val="2"/>
          <c:tx>
            <c:strRef>
              <c:f>Sheet1!$D$1</c:f>
              <c:strCache>
                <c:ptCount val="1"/>
                <c:pt idx="0">
                  <c:v>10th</c:v>
                </c:pt>
              </c:strCache>
            </c:strRef>
          </c:tx>
          <c:spPr>
            <a:solidFill>
              <a:schemeClr val="accent6"/>
            </a:solidFill>
            <a:ln>
              <a:noFill/>
            </a:ln>
            <a:effectLst/>
          </c:spPr>
          <c:invertIfNegative val="0"/>
          <c:cat>
            <c:strRef>
              <c:f>Sheet1!$A$2:$A$5</c:f>
              <c:strCache>
                <c:ptCount val="4"/>
                <c:pt idx="0">
                  <c:v>Variable 1</c:v>
                </c:pt>
                <c:pt idx="1">
                  <c:v>Variable 2</c:v>
                </c:pt>
                <c:pt idx="2">
                  <c:v>Variable 3</c:v>
                </c:pt>
                <c:pt idx="3">
                  <c:v>Variable 4</c:v>
                </c:pt>
              </c:strCache>
            </c:strRef>
          </c:cat>
          <c:val>
            <c:numRef>
              <c:f>Sheet1!$D$2:$D$5</c:f>
              <c:numCache>
                <c:formatCode>0.0%</c:formatCode>
                <c:ptCount val="4"/>
                <c:pt idx="0">
                  <c:v>0.45200000000000001</c:v>
                </c:pt>
                <c:pt idx="1">
                  <c:v>0.64300000000000002</c:v>
                </c:pt>
                <c:pt idx="2">
                  <c:v>0.35199999999999998</c:v>
                </c:pt>
                <c:pt idx="3">
                  <c:v>0.60599999999999998</c:v>
                </c:pt>
              </c:numCache>
            </c:numRef>
          </c:val>
          <c:extLst>
            <c:ext xmlns:c16="http://schemas.microsoft.com/office/drawing/2014/chart" uri="{C3380CC4-5D6E-409C-BE32-E72D297353CC}">
              <c16:uniqueId val="{00000002-1F09-47DA-9DBA-C16316DFD4BE}"/>
            </c:ext>
          </c:extLst>
        </c:ser>
        <c:ser>
          <c:idx val="3"/>
          <c:order val="3"/>
          <c:tx>
            <c:strRef>
              <c:f>Sheet1!$E$1</c:f>
              <c:strCache>
                <c:ptCount val="1"/>
                <c:pt idx="0">
                  <c:v>12th</c:v>
                </c:pt>
              </c:strCache>
            </c:strRef>
          </c:tx>
          <c:spPr>
            <a:solidFill>
              <a:schemeClr val="accent2">
                <a:lumMod val="60000"/>
              </a:schemeClr>
            </a:solidFill>
            <a:ln>
              <a:noFill/>
            </a:ln>
            <a:effectLst/>
          </c:spPr>
          <c:invertIfNegative val="0"/>
          <c:cat>
            <c:strRef>
              <c:f>Sheet1!$A$2:$A$5</c:f>
              <c:strCache>
                <c:ptCount val="4"/>
                <c:pt idx="0">
                  <c:v>Variable 1</c:v>
                </c:pt>
                <c:pt idx="1">
                  <c:v>Variable 2</c:v>
                </c:pt>
                <c:pt idx="2">
                  <c:v>Variable 3</c:v>
                </c:pt>
                <c:pt idx="3">
                  <c:v>Variable 4</c:v>
                </c:pt>
              </c:strCache>
            </c:strRef>
          </c:cat>
          <c:val>
            <c:numRef>
              <c:f>Sheet1!$E$2:$E$5</c:f>
              <c:numCache>
                <c:formatCode>0.0%</c:formatCode>
                <c:ptCount val="4"/>
                <c:pt idx="0">
                  <c:v>0.39300000000000002</c:v>
                </c:pt>
                <c:pt idx="1">
                  <c:v>0.64400000000000002</c:v>
                </c:pt>
                <c:pt idx="2">
                  <c:v>0.32500000000000001</c:v>
                </c:pt>
                <c:pt idx="3">
                  <c:v>0.67</c:v>
                </c:pt>
              </c:numCache>
            </c:numRef>
          </c:val>
          <c:extLst>
            <c:ext xmlns:c16="http://schemas.microsoft.com/office/drawing/2014/chart" uri="{C3380CC4-5D6E-409C-BE32-E72D297353CC}">
              <c16:uniqueId val="{00000000-71A8-4E2C-B722-29FD04569865}"/>
            </c:ext>
          </c:extLst>
        </c:ser>
        <c:dLbls>
          <c:showLegendKey val="0"/>
          <c:showVal val="0"/>
          <c:showCatName val="0"/>
          <c:showSerName val="0"/>
          <c:showPercent val="0"/>
          <c:showBubbleSize val="0"/>
        </c:dLbls>
        <c:gapWidth val="219"/>
        <c:overlap val="-27"/>
        <c:axId val="2123651304"/>
        <c:axId val="2128368104"/>
      </c:barChart>
      <c:catAx>
        <c:axId val="21236513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crossAx val="2128368104"/>
        <c:crosses val="autoZero"/>
        <c:auto val="1"/>
        <c:lblAlgn val="ctr"/>
        <c:lblOffset val="100"/>
        <c:noMultiLvlLbl val="0"/>
      </c:catAx>
      <c:valAx>
        <c:axId val="2128368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Scale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3651304"/>
        <c:crosses val="autoZero"/>
        <c:crossBetween val="between"/>
      </c:valAx>
      <c:spPr>
        <a:noFill/>
        <a:ln>
          <a:noFill/>
        </a:ln>
        <a:effectLst/>
      </c:spPr>
    </c:plotArea>
    <c:legend>
      <c:legendPos val="b"/>
      <c:layout>
        <c:manualLayout>
          <c:xMode val="edge"/>
          <c:yMode val="edge"/>
          <c:x val="0.3478652114688196"/>
          <c:y val="0.86023433253562243"/>
          <c:w val="0.32958586664008771"/>
          <c:h val="9.090266784282972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FF0000"/>
                </a:solidFill>
              </a:rPr>
              <a:t>Title</a:t>
            </a:r>
            <a:r>
              <a:rPr lang="en-US" baseline="-25000" dirty="0"/>
              <a:t>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6th</c:v>
                </c:pt>
              </c:strCache>
            </c:strRef>
          </c:tx>
          <c:spPr>
            <a:solidFill>
              <a:schemeClr val="accent1"/>
            </a:solidFill>
            <a:ln>
              <a:noFill/>
            </a:ln>
            <a:effectLst/>
          </c:spPr>
          <c:invertIfNegative val="0"/>
          <c:cat>
            <c:strRef>
              <c:f>Sheet1!$A$2:$A$3</c:f>
              <c:strCache>
                <c:ptCount val="2"/>
                <c:pt idx="0">
                  <c:v>Variable 1</c:v>
                </c:pt>
                <c:pt idx="1">
                  <c:v>Variable 2</c:v>
                </c:pt>
              </c:strCache>
            </c:strRef>
          </c:cat>
          <c:val>
            <c:numRef>
              <c:f>Sheet1!$B$2:$B$3</c:f>
              <c:numCache>
                <c:formatCode>0.0%</c:formatCode>
                <c:ptCount val="2"/>
                <c:pt idx="0">
                  <c:v>0.46400000000000002</c:v>
                </c:pt>
                <c:pt idx="1">
                  <c:v>0.34300000000000003</c:v>
                </c:pt>
              </c:numCache>
            </c:numRef>
          </c:val>
          <c:extLst>
            <c:ext xmlns:c16="http://schemas.microsoft.com/office/drawing/2014/chart" uri="{C3380CC4-5D6E-409C-BE32-E72D297353CC}">
              <c16:uniqueId val="{00000000-148B-49D3-A93A-203287B5F25A}"/>
            </c:ext>
          </c:extLst>
        </c:ser>
        <c:ser>
          <c:idx val="1"/>
          <c:order val="1"/>
          <c:tx>
            <c:strRef>
              <c:f>Sheet1!$C$1</c:f>
              <c:strCache>
                <c:ptCount val="1"/>
                <c:pt idx="0">
                  <c:v>8th</c:v>
                </c:pt>
              </c:strCache>
            </c:strRef>
          </c:tx>
          <c:spPr>
            <a:solidFill>
              <a:schemeClr val="accent3"/>
            </a:solidFill>
            <a:ln>
              <a:noFill/>
            </a:ln>
            <a:effectLst/>
          </c:spPr>
          <c:invertIfNegative val="0"/>
          <c:cat>
            <c:strRef>
              <c:f>Sheet1!$A$2:$A$3</c:f>
              <c:strCache>
                <c:ptCount val="2"/>
                <c:pt idx="0">
                  <c:v>Variable 1</c:v>
                </c:pt>
                <c:pt idx="1">
                  <c:v>Variable 2</c:v>
                </c:pt>
              </c:strCache>
            </c:strRef>
          </c:cat>
          <c:val>
            <c:numRef>
              <c:f>Sheet1!$C$2:$C$3</c:f>
              <c:numCache>
                <c:formatCode>0.0%</c:formatCode>
                <c:ptCount val="2"/>
                <c:pt idx="0">
                  <c:v>0.42699999999999999</c:v>
                </c:pt>
                <c:pt idx="1">
                  <c:v>0.49</c:v>
                </c:pt>
              </c:numCache>
            </c:numRef>
          </c:val>
          <c:extLst>
            <c:ext xmlns:c16="http://schemas.microsoft.com/office/drawing/2014/chart" uri="{C3380CC4-5D6E-409C-BE32-E72D297353CC}">
              <c16:uniqueId val="{00000001-148B-49D3-A93A-203287B5F25A}"/>
            </c:ext>
          </c:extLst>
        </c:ser>
        <c:ser>
          <c:idx val="2"/>
          <c:order val="2"/>
          <c:tx>
            <c:strRef>
              <c:f>Sheet1!$D$1</c:f>
              <c:strCache>
                <c:ptCount val="1"/>
                <c:pt idx="0">
                  <c:v>10th</c:v>
                </c:pt>
              </c:strCache>
            </c:strRef>
          </c:tx>
          <c:spPr>
            <a:solidFill>
              <a:schemeClr val="accent5"/>
            </a:solidFill>
            <a:ln>
              <a:noFill/>
            </a:ln>
            <a:effectLst/>
          </c:spPr>
          <c:invertIfNegative val="0"/>
          <c:cat>
            <c:strRef>
              <c:f>Sheet1!$A$2:$A$3</c:f>
              <c:strCache>
                <c:ptCount val="2"/>
                <c:pt idx="0">
                  <c:v>Variable 1</c:v>
                </c:pt>
                <c:pt idx="1">
                  <c:v>Variable 2</c:v>
                </c:pt>
              </c:strCache>
            </c:strRef>
          </c:cat>
          <c:val>
            <c:numRef>
              <c:f>Sheet1!$D$2:$D$3</c:f>
              <c:numCache>
                <c:formatCode>0.0%</c:formatCode>
                <c:ptCount val="2"/>
                <c:pt idx="0">
                  <c:v>0.36299999999999999</c:v>
                </c:pt>
                <c:pt idx="1">
                  <c:v>0.52500000000000002</c:v>
                </c:pt>
              </c:numCache>
            </c:numRef>
          </c:val>
          <c:extLst>
            <c:ext xmlns:c16="http://schemas.microsoft.com/office/drawing/2014/chart" uri="{C3380CC4-5D6E-409C-BE32-E72D297353CC}">
              <c16:uniqueId val="{00000002-148B-49D3-A93A-203287B5F25A}"/>
            </c:ext>
          </c:extLst>
        </c:ser>
        <c:ser>
          <c:idx val="3"/>
          <c:order val="3"/>
          <c:tx>
            <c:strRef>
              <c:f>Sheet1!$E$1</c:f>
              <c:strCache>
                <c:ptCount val="1"/>
                <c:pt idx="0">
                  <c:v>12th</c:v>
                </c:pt>
              </c:strCache>
            </c:strRef>
          </c:tx>
          <c:spPr>
            <a:solidFill>
              <a:schemeClr val="accent1">
                <a:lumMod val="60000"/>
              </a:schemeClr>
            </a:solidFill>
            <a:ln>
              <a:noFill/>
            </a:ln>
            <a:effectLst/>
          </c:spPr>
          <c:invertIfNegative val="0"/>
          <c:cat>
            <c:strRef>
              <c:f>Sheet1!$A$2:$A$3</c:f>
              <c:strCache>
                <c:ptCount val="2"/>
                <c:pt idx="0">
                  <c:v>Variable 1</c:v>
                </c:pt>
                <c:pt idx="1">
                  <c:v>Variable 2</c:v>
                </c:pt>
              </c:strCache>
            </c:strRef>
          </c:cat>
          <c:val>
            <c:numRef>
              <c:f>Sheet1!$E$2:$E$3</c:f>
              <c:numCache>
                <c:formatCode>0.0%</c:formatCode>
                <c:ptCount val="2"/>
                <c:pt idx="0">
                  <c:v>0.31900000000000001</c:v>
                </c:pt>
                <c:pt idx="1">
                  <c:v>0.4</c:v>
                </c:pt>
              </c:numCache>
            </c:numRef>
          </c:val>
          <c:extLst>
            <c:ext xmlns:c16="http://schemas.microsoft.com/office/drawing/2014/chart" uri="{C3380CC4-5D6E-409C-BE32-E72D297353CC}">
              <c16:uniqueId val="{00000000-AA94-450A-9DCA-0D94A44EFA2C}"/>
            </c:ext>
          </c:extLst>
        </c:ser>
        <c:dLbls>
          <c:showLegendKey val="0"/>
          <c:showVal val="0"/>
          <c:showCatName val="0"/>
          <c:showSerName val="0"/>
          <c:showPercent val="0"/>
          <c:showBubbleSize val="0"/>
        </c:dLbls>
        <c:gapWidth val="219"/>
        <c:overlap val="-27"/>
        <c:axId val="-2110810296"/>
        <c:axId val="-2111745144"/>
      </c:barChart>
      <c:catAx>
        <c:axId val="-21108102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crossAx val="-2111745144"/>
        <c:crosses val="autoZero"/>
        <c:auto val="1"/>
        <c:lblAlgn val="ctr"/>
        <c:lblOffset val="100"/>
        <c:noMultiLvlLbl val="0"/>
      </c:catAx>
      <c:valAx>
        <c:axId val="-21117451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0810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D02C32-8B87-488B-B57A-9EFD826C1CAC}" type="datetimeFigureOut">
              <a:rPr lang="en-US" smtClean="0"/>
              <a:t>10/9/2020</a:t>
            </a:fld>
            <a:endParaRPr lang="en-US" dirty="0"/>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ED963E-0E24-47FE-8D24-7D0081C1BAAF}" type="slidenum">
              <a:rPr lang="en-US" smtClean="0"/>
              <a:t>‹#›</a:t>
            </a:fld>
            <a:endParaRPr lang="en-US" dirty="0"/>
          </a:p>
        </p:txBody>
      </p:sp>
    </p:spTree>
    <p:extLst>
      <p:ext uri="{BB962C8B-B14F-4D97-AF65-F5344CB8AC3E}">
        <p14:creationId xmlns:p14="http://schemas.microsoft.com/office/powerpoint/2010/main" val="899802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AED963E-0E24-47FE-8D24-7D0081C1BAAF}" type="slidenum">
              <a:rPr lang="en-US" smtClean="0"/>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ED963E-0E24-47FE-8D24-7D0081C1BAAF}" type="slidenum">
              <a:rPr lang="en-US" smtClean="0"/>
              <a:t>4</a:t>
            </a:fld>
            <a:endParaRPr lang="en-US" dirty="0"/>
          </a:p>
        </p:txBody>
      </p:sp>
    </p:spTree>
    <p:extLst>
      <p:ext uri="{BB962C8B-B14F-4D97-AF65-F5344CB8AC3E}">
        <p14:creationId xmlns:p14="http://schemas.microsoft.com/office/powerpoint/2010/main" val="254331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sourced from Bing Online images. </a:t>
            </a:r>
          </a:p>
          <a:p>
            <a:endParaRPr lang="en-US" dirty="0"/>
          </a:p>
        </p:txBody>
      </p:sp>
      <p:sp>
        <p:nvSpPr>
          <p:cNvPr id="4" name="Slide Number Placeholder 3"/>
          <p:cNvSpPr>
            <a:spLocks noGrp="1"/>
          </p:cNvSpPr>
          <p:nvPr>
            <p:ph type="sldNum" sz="quarter" idx="10"/>
          </p:nvPr>
        </p:nvSpPr>
        <p:spPr/>
        <p:txBody>
          <a:bodyPr/>
          <a:lstStyle/>
          <a:p>
            <a:fld id="{AAED963E-0E24-47FE-8D24-7D0081C1BAAF}" type="slidenum">
              <a:rPr lang="en-US" smtClean="0"/>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Image Source:</a:t>
            </a:r>
            <a:r>
              <a:rPr lang="en-US" dirty="0"/>
              <a:t> http://www.freedigitalphotos.net/images/view_photog.php?photogid=2125</a:t>
            </a:r>
          </a:p>
        </p:txBody>
      </p:sp>
      <p:sp>
        <p:nvSpPr>
          <p:cNvPr id="4" name="Slide Number Placeholder 3"/>
          <p:cNvSpPr>
            <a:spLocks noGrp="1"/>
          </p:cNvSpPr>
          <p:nvPr>
            <p:ph type="sldNum" sz="quarter" idx="10"/>
          </p:nvPr>
        </p:nvSpPr>
        <p:spPr/>
        <p:txBody>
          <a:bodyPr/>
          <a:lstStyle/>
          <a:p>
            <a:fld id="{AAED963E-0E24-47FE-8D24-7D0081C1BAAF}" type="slidenum">
              <a:rPr lang="en-US" smtClean="0"/>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Image Source:</a:t>
            </a:r>
            <a:r>
              <a:rPr lang="en-US" u="none" dirty="0"/>
              <a:t> </a:t>
            </a:r>
            <a:r>
              <a:rPr lang="en-US" dirty="0"/>
              <a:t>http://www.freedigitalphotos.net/images/view_photog.php?photogid=1930</a:t>
            </a:r>
          </a:p>
        </p:txBody>
      </p:sp>
      <p:sp>
        <p:nvSpPr>
          <p:cNvPr id="4" name="Slide Number Placeholder 3"/>
          <p:cNvSpPr>
            <a:spLocks noGrp="1"/>
          </p:cNvSpPr>
          <p:nvPr>
            <p:ph type="sldNum" sz="quarter" idx="10"/>
          </p:nvPr>
        </p:nvSpPr>
        <p:spPr/>
        <p:txBody>
          <a:bodyPr/>
          <a:lstStyle/>
          <a:p>
            <a:fld id="{AAED963E-0E24-47FE-8D24-7D0081C1BAAF}" type="slidenum">
              <a:rPr lang="en-US" smtClean="0"/>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D963E-0E24-47FE-8D24-7D0081C1BAAF}" type="slidenum">
              <a:rPr lang="en-US" smtClean="0"/>
              <a:t>8</a:t>
            </a:fld>
            <a:endParaRPr lang="en-US" dirty="0"/>
          </a:p>
        </p:txBody>
      </p:sp>
    </p:spTree>
    <p:extLst>
      <p:ext uri="{BB962C8B-B14F-4D97-AF65-F5344CB8AC3E}">
        <p14:creationId xmlns:p14="http://schemas.microsoft.com/office/powerpoint/2010/main" val="294941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22849780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69678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108402185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1361064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133920573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2587422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2383868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165879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425615653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254151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316567"/>
            <a:ext cx="3471863" cy="6498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49DC7E7F-5D0F-474E-A122-6BEE50E5B74A}" type="datetimeFigureOut">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CE830B-F766-43BF-AABF-947DC8E72605}" type="slidenum">
              <a:rPr lang="en-US" smtClean="0"/>
              <a:t>‹#›</a:t>
            </a:fld>
            <a:endParaRPr lang="en-US" dirty="0"/>
          </a:p>
        </p:txBody>
      </p:sp>
    </p:spTree>
    <p:extLst>
      <p:ext uri="{BB962C8B-B14F-4D97-AF65-F5344CB8AC3E}">
        <p14:creationId xmlns:p14="http://schemas.microsoft.com/office/powerpoint/2010/main" val="309753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49DC7E7F-5D0F-474E-A122-6BEE50E5B74A}" type="datetimeFigureOut">
              <a:rPr lang="en-US" smtClean="0"/>
              <a:t>10/9/2020</a:t>
            </a:fld>
            <a:endParaRPr lang="en-US" dirty="0"/>
          </a:p>
        </p:txBody>
      </p:sp>
      <p:sp>
        <p:nvSpPr>
          <p:cNvPr id="5" name="Footer Placeholder 4"/>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1FCE830B-F766-43BF-AABF-947DC8E72605}" type="slidenum">
              <a:rPr lang="en-US" smtClean="0"/>
              <a:t>‹#›</a:t>
            </a:fld>
            <a:endParaRPr lang="en-US" dirty="0"/>
          </a:p>
        </p:txBody>
      </p:sp>
    </p:spTree>
    <p:extLst>
      <p:ext uri="{BB962C8B-B14F-4D97-AF65-F5344CB8AC3E}">
        <p14:creationId xmlns:p14="http://schemas.microsoft.com/office/powerpoint/2010/main" val="339690992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epis.psu.edu/pays/paysguide/pays-resources" TargetMode="External"/><Relationship Id="rId2" Type="http://schemas.openxmlformats.org/officeDocument/2006/relationships/hyperlink" Target="mailto:episcenter@psu.edu"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50000" r="-50000"/>
          </a:stretch>
        </a:blipFill>
        <a:effectLst/>
      </p:bgPr>
    </p:bg>
    <p:spTree>
      <p:nvGrpSpPr>
        <p:cNvPr id="1" name=""/>
        <p:cNvGrpSpPr/>
        <p:nvPr/>
      </p:nvGrpSpPr>
      <p:grpSpPr>
        <a:xfrm>
          <a:off x="0" y="0"/>
          <a:ext cx="0" cy="0"/>
          <a:chOff x="0" y="0"/>
          <a:chExt cx="0" cy="0"/>
        </a:xfrm>
      </p:grpSpPr>
      <p:sp>
        <p:nvSpPr>
          <p:cNvPr id="12" name="Rectangle 11"/>
          <p:cNvSpPr/>
          <p:nvPr/>
        </p:nvSpPr>
        <p:spPr>
          <a:xfrm>
            <a:off x="0" y="4343400"/>
            <a:ext cx="6858000" cy="26670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81000" y="6352256"/>
            <a:ext cx="6096000" cy="369332"/>
          </a:xfrm>
          <a:prstGeom prst="rect">
            <a:avLst/>
          </a:prstGeom>
          <a:noFill/>
        </p:spPr>
        <p:txBody>
          <a:bodyPr wrap="square" rtlCol="0">
            <a:spAutoFit/>
          </a:bodyPr>
          <a:lstStyle/>
          <a:p>
            <a:r>
              <a:rPr lang="en-US" dirty="0">
                <a:solidFill>
                  <a:srgbClr val="FF0000"/>
                </a:solidFill>
                <a:latin typeface="Arial Rounded MT Bold" pitchFamily="34" charset="0"/>
              </a:rPr>
              <a:t>Anytown School District ~ 2019 </a:t>
            </a:r>
            <a:r>
              <a:rPr lang="en-US" dirty="0">
                <a:solidFill>
                  <a:schemeClr val="bg1"/>
                </a:solidFill>
                <a:latin typeface="Arial Rounded MT Bold" pitchFamily="34" charset="0"/>
              </a:rPr>
              <a:t>PA Youth Survey</a:t>
            </a:r>
          </a:p>
        </p:txBody>
      </p:sp>
      <p:sp>
        <p:nvSpPr>
          <p:cNvPr id="5" name="TextBox 4"/>
          <p:cNvSpPr txBox="1"/>
          <p:nvPr/>
        </p:nvSpPr>
        <p:spPr>
          <a:xfrm>
            <a:off x="381000" y="4523217"/>
            <a:ext cx="6248400" cy="1200329"/>
          </a:xfrm>
          <a:prstGeom prst="rect">
            <a:avLst/>
          </a:prstGeom>
          <a:noFill/>
        </p:spPr>
        <p:txBody>
          <a:bodyPr wrap="square" rtlCol="0">
            <a:spAutoFit/>
          </a:bodyPr>
          <a:lstStyle/>
          <a:p>
            <a:r>
              <a:rPr lang="en-US" sz="3600" dirty="0">
                <a:solidFill>
                  <a:schemeClr val="bg1"/>
                </a:solidFill>
              </a:rPr>
              <a:t>Focusing on Youth Development in PA: A Cohort Trend Analysis</a:t>
            </a:r>
            <a:endParaRPr lang="en-US" sz="2400" b="1" dirty="0">
              <a:solidFill>
                <a:schemeClr val="bg1"/>
              </a:solidFill>
              <a:latin typeface="Century Gothic"/>
              <a:cs typeface="Century Gothic"/>
            </a:endParaRPr>
          </a:p>
        </p:txBody>
      </p:sp>
      <p:sp>
        <p:nvSpPr>
          <p:cNvPr id="7" name="TextBox 6"/>
          <p:cNvSpPr txBox="1"/>
          <p:nvPr/>
        </p:nvSpPr>
        <p:spPr>
          <a:xfrm>
            <a:off x="381000" y="5723546"/>
            <a:ext cx="3962400" cy="400110"/>
          </a:xfrm>
          <a:prstGeom prst="rect">
            <a:avLst/>
          </a:prstGeom>
          <a:noFill/>
        </p:spPr>
        <p:txBody>
          <a:bodyPr wrap="square" rtlCol="0">
            <a:spAutoFit/>
          </a:bodyPr>
          <a:lstStyle/>
          <a:p>
            <a:r>
              <a:rPr lang="en-US" sz="2000" b="1" dirty="0">
                <a:solidFill>
                  <a:schemeClr val="bg1"/>
                </a:solidFill>
                <a:latin typeface="+mj-lt"/>
              </a:rPr>
              <a:t>Grades 6, 8, 10, and 12</a:t>
            </a:r>
          </a:p>
        </p:txBody>
      </p:sp>
      <p:sp>
        <p:nvSpPr>
          <p:cNvPr id="8" name="Rectangle 7">
            <a:extLst>
              <a:ext uri="{FF2B5EF4-FFF2-40B4-BE49-F238E27FC236}">
                <a16:creationId xmlns:a16="http://schemas.microsoft.com/office/drawing/2014/main" id="{CD088C9B-5A5F-48BD-B67E-9F239DA67C3A}"/>
              </a:ext>
            </a:extLst>
          </p:cNvPr>
          <p:cNvSpPr/>
          <p:nvPr/>
        </p:nvSpPr>
        <p:spPr>
          <a:xfrm>
            <a:off x="0" y="250641"/>
            <a:ext cx="6858000" cy="74589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PAYS-Logo-2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055" y="8287274"/>
            <a:ext cx="4267200" cy="511359"/>
          </a:xfrm>
          <a:prstGeom prst="rect">
            <a:avLst/>
          </a:prstGeom>
        </p:spPr>
      </p:pic>
      <p:sp>
        <p:nvSpPr>
          <p:cNvPr id="9" name="TextBox 8">
            <a:extLst>
              <a:ext uri="{FF2B5EF4-FFF2-40B4-BE49-F238E27FC236}">
                <a16:creationId xmlns:a16="http://schemas.microsoft.com/office/drawing/2014/main" id="{86D2EFE5-227F-4A92-B334-3E8B87802004}"/>
              </a:ext>
            </a:extLst>
          </p:cNvPr>
          <p:cNvSpPr txBox="1"/>
          <p:nvPr/>
        </p:nvSpPr>
        <p:spPr>
          <a:xfrm>
            <a:off x="1655618" y="361976"/>
            <a:ext cx="3546764"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Report Template</a:t>
            </a:r>
            <a:endParaRPr lang="en-US" b="1" dirty="0">
              <a:solidFill>
                <a:schemeClr val="bg1"/>
              </a:solidFill>
              <a:latin typeface="Century Gothic" panose="020B0502020202020204" pitchFamily="34" charset="0"/>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E041-A11C-4ED3-8AA4-131A0C9A4787}"/>
              </a:ext>
            </a:extLst>
          </p:cNvPr>
          <p:cNvSpPr/>
          <p:nvPr/>
        </p:nvSpPr>
        <p:spPr>
          <a:xfrm>
            <a:off x="0" y="312034"/>
            <a:ext cx="6858000" cy="394631"/>
          </a:xfrm>
          <a:prstGeom prst="rect">
            <a:avLst/>
          </a:prstGeom>
          <a:solidFill>
            <a:schemeClr val="accent5">
              <a:lumMod val="50000"/>
            </a:schemeClr>
          </a:solidFill>
          <a:ln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endParaRPr>
          </a:p>
        </p:txBody>
      </p:sp>
      <p:sp>
        <p:nvSpPr>
          <p:cNvPr id="5" name="Rectangle 4">
            <a:extLst>
              <a:ext uri="{FF2B5EF4-FFF2-40B4-BE49-F238E27FC236}">
                <a16:creationId xmlns:a16="http://schemas.microsoft.com/office/drawing/2014/main" id="{5CB560C6-70BF-4ED4-9CF9-2F37A632CEA3}"/>
              </a:ext>
            </a:extLst>
          </p:cNvPr>
          <p:cNvSpPr/>
          <p:nvPr/>
        </p:nvSpPr>
        <p:spPr>
          <a:xfrm>
            <a:off x="228601" y="1960286"/>
            <a:ext cx="6451256" cy="1240114"/>
          </a:xfrm>
          <a:prstGeom prst="rect">
            <a:avLst/>
          </a:prstGeom>
          <a:solidFill>
            <a:srgbClr val="8BC145"/>
          </a:solidFill>
          <a:ln w="12700" cap="flat" cmpd="sng" algn="ctr">
            <a:solidFill>
              <a:srgbClr val="1D9A78">
                <a:shade val="50000"/>
              </a:srgbClr>
            </a:solidFill>
            <a:prstDash val="solid"/>
            <a:miter lim="800000"/>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DB2FF3-44B5-4B5B-806D-A03817955FA1}"/>
              </a:ext>
            </a:extLst>
          </p:cNvPr>
          <p:cNvSpPr/>
          <p:nvPr/>
        </p:nvSpPr>
        <p:spPr>
          <a:xfrm>
            <a:off x="228601" y="706665"/>
            <a:ext cx="6553200" cy="8663910"/>
          </a:xfrm>
          <a:prstGeom prst="rect">
            <a:avLst/>
          </a:prstGeom>
        </p:spPr>
        <p:txBody>
          <a:bodyPr wrap="square">
            <a:sp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rPr>
              <a:t>This template allows you to customize this report to fit your county, community, </a:t>
            </a:r>
          </a:p>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rPr>
              <a:t>or school district needs! Be sure to checkout the report example</a:t>
            </a:r>
          </a:p>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rPr>
              <a:t>document to reference while creating your report.</a:t>
            </a:r>
          </a:p>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400" b="1" i="1" u="none" strike="noStrike" kern="0" cap="none" spc="0" normalizeH="0" baseline="0" noProof="0" dirty="0">
                <a:ln>
                  <a:noFill/>
                </a:ln>
                <a:solidFill>
                  <a:srgbClr val="B74919"/>
                </a:solidFill>
                <a:effectLst/>
                <a:uLnTx/>
                <a:uFillTx/>
              </a:rPr>
              <a:t>Needing a little extra help to develop your report?</a:t>
            </a:r>
          </a:p>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rPr>
              <a:t>Reach out to an EPIS Systems Change Specialist by emailing: </a:t>
            </a:r>
            <a:r>
              <a:rPr kumimoji="0" lang="en-US" sz="1000" b="1" i="0" u="none" strike="noStrike" kern="0" cap="none" spc="0" normalizeH="0" baseline="0" noProof="0" dirty="0" smtClean="0">
                <a:ln>
                  <a:noFill/>
                </a:ln>
                <a:solidFill>
                  <a:srgbClr val="02458D"/>
                </a:solidFill>
                <a:effectLst/>
                <a:uLnTx/>
                <a:uFillTx/>
                <a:latin typeface="Helvetica Neue"/>
                <a:hlinkClick r:id="rId2"/>
              </a:rPr>
              <a:t>epis@psu.edu</a:t>
            </a:r>
            <a:endParaRPr kumimoji="0" lang="en-US" sz="1000" b="1" i="0" u="none" strike="noStrike" kern="0" cap="none" spc="0" normalizeH="0" baseline="0" noProof="0" dirty="0">
              <a:ln>
                <a:noFill/>
              </a:ln>
              <a:solidFill>
                <a:prstClr val="black"/>
              </a:solidFill>
              <a:effectLst/>
              <a:uLnTx/>
              <a:uFillTx/>
            </a:endParaRPr>
          </a:p>
          <a:p>
            <a:pPr marL="0" marR="0" lvl="0" indent="0" defTabSz="457200" eaLnBrk="0" fontAlgn="base" latinLnBrk="0" hangingPunct="0">
              <a:lnSpc>
                <a:spcPct val="100000"/>
              </a:lnSpc>
              <a:spcBef>
                <a:spcPct val="0"/>
              </a:spcBef>
              <a:spcAft>
                <a:spcPct val="0"/>
              </a:spcAft>
              <a:buClrTx/>
              <a:buSzTx/>
              <a:buFontTx/>
              <a:buNone/>
              <a:tabLst/>
              <a:defRPr/>
            </a:pPr>
            <a:endParaRPr kumimoji="0" lang="en-US" sz="1200" b="0" i="1" u="none" strike="noStrike" kern="0" cap="none" spc="0" normalizeH="0" baseline="0" noProof="0" dirty="0">
              <a:ln>
                <a:noFill/>
              </a:ln>
              <a:solidFill>
                <a:prstClr val="black"/>
              </a:solidFill>
              <a:effectLst/>
              <a:uLnTx/>
              <a:uFillTx/>
            </a:endParaRPr>
          </a:p>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200" b="1" i="1" u="none" strike="noStrike" kern="0" cap="none" spc="0" normalizeH="0" baseline="0" noProof="0" dirty="0">
                <a:ln>
                  <a:noFill/>
                </a:ln>
                <a:effectLst/>
                <a:uLnTx/>
                <a:uFillTx/>
              </a:rPr>
              <a:t>Need to get your creative juices flowing? Be sure to check out these videos that will assist</a:t>
            </a:r>
          </a:p>
          <a:p>
            <a:pPr marL="0" marR="0" lvl="0" indent="0" algn="ctr" defTabSz="457200" eaLnBrk="0" fontAlgn="base" latinLnBrk="0" hangingPunct="0">
              <a:lnSpc>
                <a:spcPct val="100000"/>
              </a:lnSpc>
              <a:spcBef>
                <a:spcPct val="0"/>
              </a:spcBef>
              <a:spcAft>
                <a:spcPct val="0"/>
              </a:spcAft>
              <a:buClrTx/>
              <a:buSzTx/>
              <a:buFontTx/>
              <a:buNone/>
              <a:tabLst/>
              <a:defRPr/>
            </a:pPr>
            <a:r>
              <a:rPr lang="en-US" sz="1200" b="1" i="1" kern="0" dirty="0"/>
              <a:t>y</a:t>
            </a:r>
            <a:r>
              <a:rPr kumimoji="0" lang="en-US" sz="1200" b="1" i="1" u="none" strike="noStrike" kern="0" cap="none" spc="0" normalizeH="0" baseline="0" noProof="0" dirty="0">
                <a:ln>
                  <a:noFill/>
                </a:ln>
                <a:effectLst/>
                <a:uLnTx/>
                <a:uFillTx/>
              </a:rPr>
              <a:t>ou in developing your report!  </a:t>
            </a:r>
            <a:r>
              <a:rPr kumimoji="0" lang="en-US" sz="1200" b="1" i="1" u="none" strike="noStrike" kern="0" cap="none" spc="0" normalizeH="0" baseline="0" noProof="0" dirty="0">
                <a:ln>
                  <a:noFill/>
                </a:ln>
                <a:effectLst/>
                <a:uLnTx/>
                <a:uFillTx/>
                <a:hlinkClick r:id="rId3"/>
              </a:rPr>
              <a:t>Click here</a:t>
            </a:r>
            <a:r>
              <a:rPr kumimoji="0" lang="en-US" sz="1200" b="1" i="1" u="none" strike="noStrike" kern="0" cap="none" spc="0" normalizeH="0" baseline="0" noProof="0" dirty="0">
                <a:ln>
                  <a:noFill/>
                </a:ln>
                <a:effectLst/>
                <a:uLnTx/>
                <a:uFillTx/>
              </a:rPr>
              <a:t> to access all of these excellent resources.</a:t>
            </a:r>
          </a:p>
          <a:p>
            <a:pPr marL="0" marR="0" lvl="0" indent="0" defTabSz="457200" eaLnBrk="0" fontAlgn="base" latinLnBrk="0" hangingPunct="0">
              <a:lnSpc>
                <a:spcPct val="100000"/>
              </a:lnSpc>
              <a:spcBef>
                <a:spcPct val="0"/>
              </a:spcBef>
              <a:spcAft>
                <a:spcPct val="0"/>
              </a:spcAft>
              <a:buClrTx/>
              <a:buSzTx/>
              <a:buFontTx/>
              <a:buNone/>
              <a:tabLst/>
              <a:defRPr/>
            </a:pPr>
            <a:endParaRPr kumimoji="0" lang="en-US" sz="600" b="1" i="1" u="none" strike="noStrike" kern="0" cap="none" spc="0" normalizeH="0" baseline="0" noProof="0" dirty="0">
              <a:ln>
                <a:noFill/>
              </a:ln>
              <a:solidFill>
                <a:prstClr val="white">
                  <a:lumMod val="95000"/>
                </a:prstClr>
              </a:solidFill>
              <a:effectLst/>
              <a:uLnTx/>
              <a:uFillTx/>
            </a:endParaRPr>
          </a:p>
          <a:p>
            <a:pPr marL="346075" lvl="2" indent="-285750" defTabSz="457200" eaLnBrk="0" fontAlgn="base" hangingPunct="0">
              <a:spcBef>
                <a:spcPct val="0"/>
              </a:spcBef>
              <a:spcAft>
                <a:spcPct val="0"/>
              </a:spcAft>
              <a:buFont typeface="Arial" panose="020B0604020202020204" pitchFamily="34" charset="0"/>
              <a:buChar char="•"/>
              <a:defRPr/>
            </a:pPr>
            <a:r>
              <a:rPr kumimoji="0" lang="en-US" sz="1400" b="1" i="0" u="none" strike="noStrike" kern="0" cap="none" spc="0" normalizeH="0" baseline="0" noProof="0" dirty="0" smtClean="0">
                <a:ln>
                  <a:noFill/>
                </a:ln>
                <a:solidFill>
                  <a:schemeClr val="bg1"/>
                </a:solidFill>
                <a:effectLst/>
                <a:uLnTx/>
                <a:uFillTx/>
              </a:rPr>
              <a:t>Introduction </a:t>
            </a:r>
            <a:r>
              <a:rPr kumimoji="0" lang="en-US" sz="1400" b="1" i="0" u="none" strike="noStrike" kern="0" cap="none" spc="0" normalizeH="0" baseline="0" noProof="0" dirty="0">
                <a:ln>
                  <a:noFill/>
                </a:ln>
                <a:solidFill>
                  <a:schemeClr val="bg1"/>
                </a:solidFill>
                <a:effectLst/>
                <a:uLnTx/>
                <a:uFillTx/>
              </a:rPr>
              <a:t>to Microsoft PowerPoint</a:t>
            </a:r>
            <a:endParaRPr kumimoji="0" lang="en-US" sz="1400" b="0" i="1" u="none" strike="noStrike" kern="0" cap="none" spc="0" normalizeH="0" baseline="0" noProof="0" dirty="0">
              <a:ln>
                <a:noFill/>
              </a:ln>
              <a:solidFill>
                <a:schemeClr val="bg1"/>
              </a:solidFill>
              <a:effectLst/>
              <a:uLnTx/>
              <a:uFillTx/>
            </a:endParaRPr>
          </a:p>
          <a:p>
            <a:pPr marL="346075" lvl="2" indent="-285750" defTabSz="457200" eaLnBrk="0" fontAlgn="base" hangingPunct="0">
              <a:spcBef>
                <a:spcPct val="0"/>
              </a:spcBef>
              <a:spcAft>
                <a:spcPct val="0"/>
              </a:spcAft>
              <a:buFont typeface="Arial" panose="020B0604020202020204" pitchFamily="34" charset="0"/>
              <a:buChar char="•"/>
              <a:defRPr/>
            </a:pPr>
            <a:r>
              <a:rPr kumimoji="0" lang="en-US" sz="1400" b="1" i="0" u="none" strike="noStrike" kern="0" cap="none" spc="0" normalizeH="0" baseline="0" noProof="0" dirty="0" smtClean="0">
                <a:ln>
                  <a:noFill/>
                </a:ln>
                <a:solidFill>
                  <a:schemeClr val="bg1"/>
                </a:solidFill>
                <a:effectLst/>
                <a:uLnTx/>
                <a:uFillTx/>
              </a:rPr>
              <a:t>Using </a:t>
            </a:r>
            <a:r>
              <a:rPr kumimoji="0" lang="en-US" sz="1400" b="1" i="0" u="none" strike="noStrike" kern="0" cap="none" spc="0" normalizeH="0" baseline="0" noProof="0" dirty="0">
                <a:ln>
                  <a:noFill/>
                </a:ln>
                <a:solidFill>
                  <a:schemeClr val="bg1"/>
                </a:solidFill>
                <a:effectLst/>
                <a:uLnTx/>
                <a:uFillTx/>
              </a:rPr>
              <a:t>PowerPoint for </a:t>
            </a:r>
            <a:r>
              <a:rPr lang="en-US" sz="1400" b="1" kern="0" dirty="0">
                <a:solidFill>
                  <a:schemeClr val="bg1"/>
                </a:solidFill>
              </a:rPr>
              <a:t>R</a:t>
            </a:r>
            <a:r>
              <a:rPr kumimoji="0" lang="en-US" sz="1400" b="1" i="0" u="none" strike="noStrike" kern="0" cap="none" spc="0" normalizeH="0" baseline="0" noProof="0" dirty="0">
                <a:ln>
                  <a:noFill/>
                </a:ln>
                <a:solidFill>
                  <a:schemeClr val="bg1"/>
                </a:solidFill>
                <a:effectLst/>
                <a:uLnTx/>
                <a:uFillTx/>
              </a:rPr>
              <a:t>eport Development </a:t>
            </a:r>
            <a:endParaRPr kumimoji="0" lang="en-US" sz="1400" b="0" i="0" u="none" strike="noStrike" kern="0" cap="none" spc="0" normalizeH="0" baseline="0" noProof="0" dirty="0">
              <a:ln>
                <a:noFill/>
              </a:ln>
              <a:solidFill>
                <a:schemeClr val="bg1"/>
              </a:solidFill>
              <a:effectLst/>
              <a:uLnTx/>
              <a:uFillTx/>
            </a:endParaRPr>
          </a:p>
          <a:p>
            <a:pPr marL="346075" lvl="2" indent="-285750" defTabSz="457200" eaLnBrk="0" fontAlgn="base" hangingPunct="0">
              <a:spcBef>
                <a:spcPct val="0"/>
              </a:spcBef>
              <a:spcAft>
                <a:spcPct val="0"/>
              </a:spcAft>
              <a:buFont typeface="Arial" panose="020B0604020202020204" pitchFamily="34" charset="0"/>
              <a:buChar char="•"/>
              <a:defRPr/>
            </a:pPr>
            <a:r>
              <a:rPr kumimoji="0" lang="en-US" sz="1400" b="1" i="0" u="none" strike="noStrike" kern="0" cap="none" spc="0" normalizeH="0" baseline="0" noProof="0" dirty="0" smtClean="0">
                <a:ln>
                  <a:noFill/>
                </a:ln>
                <a:solidFill>
                  <a:schemeClr val="bg1"/>
                </a:solidFill>
                <a:effectLst/>
                <a:uLnTx/>
                <a:uFillTx/>
              </a:rPr>
              <a:t>10 </a:t>
            </a:r>
            <a:r>
              <a:rPr kumimoji="0" lang="en-US" sz="1400" b="1" i="0" u="none" strike="noStrike" kern="0" cap="none" spc="0" normalizeH="0" baseline="0" noProof="0" dirty="0">
                <a:ln>
                  <a:noFill/>
                </a:ln>
                <a:solidFill>
                  <a:schemeClr val="bg1"/>
                </a:solidFill>
                <a:effectLst/>
                <a:uLnTx/>
                <a:uFillTx/>
              </a:rPr>
              <a:t>Powerful </a:t>
            </a:r>
            <a:r>
              <a:rPr lang="en-US" sz="1400" b="1" kern="0" dirty="0">
                <a:solidFill>
                  <a:schemeClr val="bg1"/>
                </a:solidFill>
              </a:rPr>
              <a:t>PowerPoint </a:t>
            </a:r>
            <a:r>
              <a:rPr kumimoji="0" lang="en-US" sz="1400" b="1" i="0" u="none" strike="noStrike" kern="0" cap="none" spc="0" normalizeH="0" baseline="0" noProof="0" dirty="0">
                <a:ln>
                  <a:noFill/>
                </a:ln>
                <a:solidFill>
                  <a:schemeClr val="bg1"/>
                </a:solidFill>
                <a:effectLst/>
                <a:uLnTx/>
                <a:uFillTx/>
              </a:rPr>
              <a:t>Tips</a:t>
            </a:r>
            <a:endParaRPr kumimoji="0" lang="en-US" sz="1400" b="0" i="0" u="none" strike="noStrike" kern="0" cap="none" spc="0" normalizeH="0" baseline="0" noProof="0" dirty="0">
              <a:ln>
                <a:noFill/>
              </a:ln>
              <a:solidFill>
                <a:schemeClr val="bg1"/>
              </a:solidFill>
              <a:effectLst/>
              <a:uLnTx/>
              <a:uFillTx/>
            </a:endParaRPr>
          </a:p>
          <a:p>
            <a:pPr marL="0" marR="0" lvl="0" indent="0" defTabSz="457200" eaLnBrk="0" fontAlgn="base" latinLnBrk="0" hangingPunct="0">
              <a:lnSpc>
                <a:spcPct val="100000"/>
              </a:lnSpc>
              <a:spcBef>
                <a:spcPct val="0"/>
              </a:spcBef>
              <a:spcAft>
                <a:spcPct val="0"/>
              </a:spcAft>
              <a:buClrTx/>
              <a:buSzTx/>
              <a:buFontTx/>
              <a:buNone/>
              <a:tabLst/>
              <a:defRPr/>
            </a:pPr>
            <a:endParaRPr kumimoji="0" lang="en-US" sz="1400" b="1" i="0" u="sng" strike="noStrike" kern="0" cap="none" spc="0" normalizeH="0" baseline="0" noProof="0" dirty="0">
              <a:ln>
                <a:noFill/>
              </a:ln>
              <a:solidFill>
                <a:srgbClr val="B74919"/>
              </a:solidFill>
              <a:effectLst/>
              <a:uLnTx/>
              <a:uFillTx/>
            </a:endParaRPr>
          </a:p>
          <a:p>
            <a:pPr marL="0" marR="0" lvl="0" indent="0" defTabSz="457200" eaLnBrk="0" fontAlgn="base" latinLnBrk="0" hangingPunct="0">
              <a:lnSpc>
                <a:spcPct val="100000"/>
              </a:lnSpc>
              <a:spcBef>
                <a:spcPct val="0"/>
              </a:spcBef>
              <a:spcAft>
                <a:spcPct val="0"/>
              </a:spcAft>
              <a:buClrTx/>
              <a:buSzTx/>
              <a:buFontTx/>
              <a:buNone/>
              <a:tabLst/>
              <a:defRPr/>
            </a:pPr>
            <a:endParaRPr kumimoji="0" lang="en-US" sz="1400" b="1" i="0" strike="noStrike" kern="0" cap="none" spc="0" normalizeH="0" baseline="0" noProof="0" dirty="0" smtClean="0">
              <a:ln>
                <a:noFill/>
              </a:ln>
              <a:solidFill>
                <a:srgbClr val="B74919"/>
              </a:solidFill>
              <a:effectLst/>
              <a:uLnTx/>
              <a:uFillTx/>
            </a:endParaRPr>
          </a:p>
          <a:p>
            <a:pPr marL="0" marR="0" lvl="0" indent="0" defTabSz="457200" eaLnBrk="0" fontAlgn="base" latinLnBrk="0" hangingPunct="0">
              <a:lnSpc>
                <a:spcPct val="100000"/>
              </a:lnSpc>
              <a:spcBef>
                <a:spcPct val="0"/>
              </a:spcBef>
              <a:spcAft>
                <a:spcPct val="0"/>
              </a:spcAft>
              <a:buClrTx/>
              <a:buSzTx/>
              <a:buFontTx/>
              <a:buNone/>
              <a:tabLst/>
              <a:defRPr/>
            </a:pPr>
            <a:r>
              <a:rPr kumimoji="0" lang="en-US" sz="1400" b="1" i="0" strike="noStrike" kern="0" cap="none" spc="0" normalizeH="0" baseline="0" noProof="0" dirty="0" smtClean="0">
                <a:ln>
                  <a:noFill/>
                </a:ln>
                <a:solidFill>
                  <a:srgbClr val="B74919"/>
                </a:solidFill>
                <a:effectLst/>
                <a:uLnTx/>
                <a:uFillTx/>
              </a:rPr>
              <a:t>Important </a:t>
            </a:r>
            <a:r>
              <a:rPr kumimoji="0" lang="en-US" sz="1400" b="1" i="0" strike="noStrike" kern="0" cap="none" spc="0" normalizeH="0" baseline="0" noProof="0" dirty="0">
                <a:ln>
                  <a:noFill/>
                </a:ln>
                <a:solidFill>
                  <a:srgbClr val="B74919"/>
                </a:solidFill>
                <a:effectLst/>
                <a:uLnTx/>
                <a:uFillTx/>
              </a:rPr>
              <a:t>Notes:</a:t>
            </a:r>
          </a:p>
          <a:p>
            <a:pPr marL="285750" marR="0" lvl="0" indent="-285750" defTabSz="4572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All </a:t>
            </a:r>
            <a:r>
              <a:rPr kumimoji="0" lang="en-US" sz="1200" b="1" i="0" u="none" strike="noStrike" kern="0" cap="none" spc="0" normalizeH="0" baseline="0" noProof="0" dirty="0">
                <a:ln>
                  <a:noFill/>
                </a:ln>
                <a:solidFill>
                  <a:srgbClr val="FF0000"/>
                </a:solidFill>
                <a:effectLst/>
                <a:uLnTx/>
                <a:uFillTx/>
              </a:rPr>
              <a:t>text in red </a:t>
            </a:r>
            <a:r>
              <a:rPr kumimoji="0" lang="en-US" sz="1200" b="0" i="0" u="none" strike="noStrike" kern="0" cap="none" spc="0" normalizeH="0" baseline="0" noProof="0" dirty="0">
                <a:ln>
                  <a:noFill/>
                </a:ln>
                <a:solidFill>
                  <a:prstClr val="black"/>
                </a:solidFill>
                <a:effectLst/>
                <a:uLnTx/>
                <a:uFillTx/>
              </a:rPr>
              <a:t>needs to be updated with your information.</a:t>
            </a:r>
          </a:p>
          <a:p>
            <a:pPr marL="285750" marR="0" lvl="0" indent="-285750" defTabSz="4572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We encourage you to print out these instructions to assist with your report creation.</a:t>
            </a:r>
          </a:p>
          <a:p>
            <a:pPr marL="0" marR="0" lvl="0" indent="0" defTabSz="457200" eaLnBrk="0" fontAlgn="base" latinLnBrk="0" hangingPunct="0">
              <a:lnSpc>
                <a:spcPct val="100000"/>
              </a:lnSpc>
              <a:spcBef>
                <a:spcPct val="0"/>
              </a:spcBef>
              <a:spcAft>
                <a:spcPct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a:p>
            <a:pPr marL="0" marR="0" lvl="0" indent="0" defTabSz="457200" eaLnBrk="0" fontAlgn="base" latinLnBrk="0" hangingPunct="0">
              <a:lnSpc>
                <a:spcPct val="100000"/>
              </a:lnSpc>
              <a:spcBef>
                <a:spcPct val="0"/>
              </a:spcBef>
              <a:spcAft>
                <a:spcPct val="0"/>
              </a:spcAft>
              <a:buClrTx/>
              <a:buSzTx/>
              <a:buFontTx/>
              <a:buNone/>
              <a:tabLst/>
              <a:defRPr/>
            </a:pPr>
            <a:r>
              <a:rPr kumimoji="0" lang="en-US" sz="1400" b="1" i="0" strike="noStrike" kern="0" cap="none" spc="0" normalizeH="0" baseline="0" noProof="0" dirty="0">
                <a:ln>
                  <a:noFill/>
                </a:ln>
                <a:solidFill>
                  <a:srgbClr val="B74919"/>
                </a:solidFill>
                <a:effectLst/>
                <a:uLnTx/>
                <a:uFillTx/>
              </a:rPr>
              <a:t>Cover </a:t>
            </a:r>
            <a:r>
              <a:rPr kumimoji="0" lang="en-US" sz="1100" b="1" i="1" strike="noStrike" kern="0" cap="none" spc="0" normalizeH="0" baseline="0" noProof="0" dirty="0">
                <a:ln>
                  <a:noFill/>
                </a:ln>
                <a:solidFill>
                  <a:srgbClr val="B74919"/>
                </a:solidFill>
                <a:effectLst/>
                <a:uLnTx/>
                <a:uFillTx/>
              </a:rPr>
              <a:t>(Page 1)</a:t>
            </a:r>
          </a:p>
          <a:p>
            <a:pPr marL="285750" marR="0" lvl="0" indent="-285750" defTabSz="45720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200" b="0" i="0" u="none" strike="noStrike" kern="0" cap="none" spc="0" normalizeH="0" baseline="0" noProof="0" dirty="0">
                <a:ln>
                  <a:noFill/>
                </a:ln>
                <a:solidFill>
                  <a:prstClr val="black"/>
                </a:solidFill>
                <a:effectLst/>
                <a:uLnTx/>
                <a:uFillTx/>
              </a:rPr>
              <a:t>Begin by removing (selecting/deleting), the text “Report Template”, and the top color block.</a:t>
            </a:r>
          </a:p>
          <a:p>
            <a:pPr marL="285750" marR="0" lvl="0" indent="-285750" defTabSz="45720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200" b="0" i="0" u="none" strike="noStrike" kern="0" cap="none" spc="0" normalizeH="0" baseline="0" noProof="0" dirty="0">
                <a:ln>
                  <a:noFill/>
                </a:ln>
                <a:solidFill>
                  <a:prstClr val="black"/>
                </a:solidFill>
                <a:effectLst/>
                <a:uLnTx/>
                <a:uFillTx/>
              </a:rPr>
              <a:t>To change the background image: right click&gt;select: “Format Background…”&gt;Under: “Fill”&gt;“Insert picture from” select: “File” or “Online…”</a:t>
            </a:r>
          </a:p>
          <a:p>
            <a:pPr marL="285750" marR="0" lvl="0" indent="-285750" defTabSz="45720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200" b="0" i="0" u="none" strike="noStrike" kern="0" cap="none" spc="0" normalizeH="0" baseline="0" noProof="0" dirty="0">
                <a:ln>
                  <a:noFill/>
                </a:ln>
                <a:solidFill>
                  <a:prstClr val="black"/>
                </a:solidFill>
                <a:effectLst/>
                <a:uLnTx/>
                <a:uFillTx/>
              </a:rPr>
              <a:t>Include your county, community, or school districts name/info. Include the proper year.                          </a:t>
            </a:r>
            <a:r>
              <a:rPr kumimoji="0" lang="en-US" sz="1200" b="1" i="0" u="none" strike="noStrike" kern="0" cap="none" spc="0" normalizeH="0" baseline="0" noProof="0" dirty="0">
                <a:ln>
                  <a:noFill/>
                </a:ln>
                <a:solidFill>
                  <a:prstClr val="black"/>
                </a:solidFill>
                <a:effectLst/>
                <a:highlight>
                  <a:srgbClr val="FFFF00"/>
                </a:highlight>
                <a:uLnTx/>
                <a:uFillTx/>
              </a:rPr>
              <a:t>*Be sure  to correct this information throughout the document.</a:t>
            </a:r>
          </a:p>
          <a:p>
            <a:pPr marL="0" marR="0" lvl="0" indent="0" defTabSz="4572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4572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0" marR="0" lvl="0" indent="0" defTabSz="457200" eaLnBrk="0" fontAlgn="base" latinLnBrk="0" hangingPunct="0">
              <a:lnSpc>
                <a:spcPct val="100000"/>
              </a:lnSpc>
              <a:spcBef>
                <a:spcPct val="0"/>
              </a:spcBef>
              <a:spcAft>
                <a:spcPct val="0"/>
              </a:spcAft>
              <a:buClrTx/>
              <a:buSzTx/>
              <a:buFontTx/>
              <a:buNone/>
              <a:tabLst/>
              <a:defRPr/>
            </a:pPr>
            <a:r>
              <a:rPr kumimoji="0" lang="en-US" sz="1400" b="1" i="0" strike="noStrike" kern="0" cap="none" spc="0" normalizeH="0" baseline="0" noProof="0" dirty="0">
                <a:ln>
                  <a:noFill/>
                </a:ln>
                <a:solidFill>
                  <a:srgbClr val="B74919"/>
                </a:solidFill>
                <a:effectLst/>
                <a:uLnTx/>
                <a:uFillTx/>
              </a:rPr>
              <a:t>Introduction/Table of Contents/Executive Summary </a:t>
            </a:r>
            <a:r>
              <a:rPr kumimoji="0" lang="en-US" sz="1100" b="1" i="1" strike="noStrike" kern="0" cap="none" spc="0" normalizeH="0" baseline="0" noProof="0" dirty="0">
                <a:ln>
                  <a:noFill/>
                </a:ln>
                <a:solidFill>
                  <a:srgbClr val="B74919"/>
                </a:solidFill>
                <a:effectLst/>
                <a:uLnTx/>
                <a:uFillTx/>
              </a:rPr>
              <a:t>(Page 4)</a:t>
            </a:r>
          </a:p>
          <a:p>
            <a:pPr marL="0" marR="0" lvl="0" indent="0" defTabSz="45720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rPr>
              <a:t>This page can be changed to reflect your voice and to fit your needs and preferences. Depending on how specific you would like to be, you can either leave this page as one, being or break up this section across two pages. </a:t>
            </a:r>
            <a:r>
              <a:rPr kumimoji="0" lang="en-US" sz="1200" b="0" i="0" u="none" strike="noStrike" kern="0" cap="none" spc="0" normalizeH="0" baseline="0" noProof="0" dirty="0">
                <a:ln>
                  <a:noFill/>
                </a:ln>
                <a:solidFill>
                  <a:prstClr val="black"/>
                </a:solidFill>
                <a:effectLst/>
                <a:uLnTx/>
                <a:uFillTx/>
              </a:rPr>
              <a:t>The bars on this page are both a style choice and help breakup the content. Use your creativity to format this page or keep the style choices we've provided! You can change any colors too!</a:t>
            </a:r>
            <a:r>
              <a:rPr kumimoji="0" lang="en-US" altLang="en-US" sz="1200" b="0" i="0" u="none" strike="noStrike" kern="0" cap="none" spc="0" normalizeH="0" baseline="0" noProof="0" dirty="0">
                <a:ln>
                  <a:noFill/>
                </a:ln>
                <a:solidFill>
                  <a:srgbClr val="000000"/>
                </a:solidFill>
                <a:effectLst/>
                <a:uLnTx/>
                <a:uFillTx/>
              </a:rPr>
              <a:t> </a:t>
            </a:r>
          </a:p>
          <a:p>
            <a:pPr marL="0" marR="0" lvl="0" indent="0" defTabSz="457200" eaLnBrk="0" fontAlgn="base" latinLnBrk="0" hangingPunct="0">
              <a:lnSpc>
                <a:spcPct val="100000"/>
              </a:lnSpc>
              <a:spcBef>
                <a:spcPct val="0"/>
              </a:spcBef>
              <a:spcAft>
                <a:spcPct val="0"/>
              </a:spcAft>
              <a:buClrTx/>
              <a:buSzTx/>
              <a:buFontTx/>
              <a:buNone/>
              <a:tabLst/>
              <a:defRPr/>
            </a:pPr>
            <a:endParaRPr kumimoji="0" lang="en-US" altLang="en-US" sz="1200" b="0" i="0" u="none" strike="noStrike" kern="0" cap="none" spc="0" normalizeH="0" baseline="0" noProof="0" dirty="0">
              <a:ln>
                <a:noFill/>
              </a:ln>
              <a:solidFill>
                <a:srgbClr val="000000"/>
              </a:solidFill>
              <a:effectLst/>
              <a:uLnTx/>
              <a:uFillTx/>
            </a:endParaRPr>
          </a:p>
          <a:p>
            <a:pPr marL="285750" marR="0" lvl="0" indent="-285750" defTabSz="45720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200" b="0" i="0" u="none" strike="noStrike" kern="0" cap="none" spc="0" normalizeH="0" baseline="0" noProof="0" dirty="0">
                <a:ln>
                  <a:noFill/>
                </a:ln>
                <a:solidFill>
                  <a:prstClr val="black"/>
                </a:solidFill>
                <a:effectLst/>
                <a:uLnTx/>
                <a:uFillTx/>
              </a:rPr>
              <a:t>Include your logo along with any pertinent stakeholder/funder logos at the top.</a:t>
            </a:r>
          </a:p>
          <a:p>
            <a:pPr marL="285750" marR="0" lvl="0" indent="-285750" defTabSz="45720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200" b="0" i="0" u="none" strike="noStrike" kern="0" cap="none" spc="0" normalizeH="0" baseline="0" noProof="0" dirty="0">
                <a:ln>
                  <a:noFill/>
                </a:ln>
                <a:solidFill>
                  <a:prstClr val="black"/>
                </a:solidFill>
                <a:effectLst/>
                <a:uLnTx/>
                <a:uFillTx/>
              </a:rPr>
              <a:t>Make sure page titles and page numbers correspond in the table of contents.</a:t>
            </a:r>
          </a:p>
          <a:p>
            <a:pPr marL="742950" marR="0" lvl="1" indent="-285750" defTabSz="45720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100" b="1" i="1" u="none" strike="noStrike" kern="0" cap="none" spc="0" normalizeH="0" baseline="0" noProof="0" dirty="0">
                <a:ln>
                  <a:noFill/>
                </a:ln>
                <a:solidFill>
                  <a:schemeClr val="accent6">
                    <a:lumMod val="75000"/>
                  </a:schemeClr>
                </a:solidFill>
                <a:effectLst/>
                <a:uLnTx/>
                <a:uFillTx/>
                <a:latin typeface="Calibri Light" panose="020F0302020204030204" pitchFamily="34" charset="0"/>
              </a:rPr>
              <a:t>Advanced Tip*:  </a:t>
            </a:r>
            <a:r>
              <a:rPr kumimoji="0" lang="en-US" altLang="en-US" sz="1100" b="0" i="1" u="none" strike="noStrike" kern="0" cap="none" spc="0" normalizeH="0" baseline="0" noProof="0" dirty="0">
                <a:ln>
                  <a:noFill/>
                </a:ln>
                <a:solidFill>
                  <a:srgbClr val="000000"/>
                </a:solidFill>
                <a:effectLst/>
                <a:uLnTx/>
                <a:uFillTx/>
                <a:latin typeface="Calibri Light" panose="020F0302020204030204" pitchFamily="34" charset="0"/>
              </a:rPr>
              <a:t>Link page titles to the slides themselves, so readers can quickly navigate to the pages they are interested in! Select the text&gt;right click&gt;click “Link”&gt;click “Place in this document”&gt;select the appropriate slide number. If you add pages and the report becomes longer, it’s a good idea to include “Scroll back to top” links to navigate back to the table of contents.</a:t>
            </a:r>
            <a:endParaRPr kumimoji="0" lang="en-US" altLang="en-US" sz="1200" b="0" i="1" u="none" strike="noStrike" kern="0" cap="none" spc="0" normalizeH="0" baseline="0" noProof="0" dirty="0">
              <a:ln>
                <a:noFill/>
              </a:ln>
              <a:solidFill>
                <a:srgbClr val="000000"/>
              </a:solidFill>
              <a:effectLst/>
              <a:uLnTx/>
              <a:uFillTx/>
              <a:latin typeface="Calibri Light" panose="020F0302020204030204" pitchFamily="34" charset="0"/>
            </a:endParaRPr>
          </a:p>
          <a:p>
            <a:pPr marL="285750" marR="0" lvl="0" indent="-285750" defTabSz="45720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200" b="0" i="0" u="none" strike="noStrike" kern="0" cap="none" spc="0" normalizeH="0" baseline="0" noProof="0" dirty="0">
                <a:ln>
                  <a:noFill/>
                </a:ln>
                <a:solidFill>
                  <a:prstClr val="black"/>
                </a:solidFill>
                <a:effectLst/>
                <a:uLnTx/>
                <a:uFillTx/>
              </a:rPr>
              <a:t>Summary Content:</a:t>
            </a:r>
          </a:p>
          <a:p>
            <a:pPr marL="742950" marR="0" lvl="1" indent="-285750" defTabSz="45720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prstClr val="black"/>
                </a:solidFill>
                <a:effectLst/>
                <a:uLnTx/>
                <a:uFillTx/>
              </a:rPr>
              <a:t>Any information about the creation of this report, and any major themes/trends.</a:t>
            </a:r>
          </a:p>
          <a:p>
            <a:pPr marL="742950" marR="0" lvl="1" indent="-285750" defTabSz="45720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prstClr val="black"/>
                </a:solidFill>
                <a:effectLst/>
                <a:uLnTx/>
                <a:uFillTx/>
              </a:rPr>
              <a:t>What is contained in this report?</a:t>
            </a:r>
          </a:p>
          <a:p>
            <a:pPr marL="742950" marR="0" lvl="1" indent="-285750" defTabSz="45720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prstClr val="black"/>
                </a:solidFill>
                <a:effectLst/>
                <a:uLnTx/>
                <a:uFillTx/>
              </a:rPr>
              <a:t>Mention which PAYS report or which part of the report you are referencing in this report.</a:t>
            </a:r>
          </a:p>
          <a:p>
            <a:pPr marL="0" marR="0" lvl="0" indent="0" defTabSz="457200" eaLnBrk="0" fontAlgn="base" latinLnBrk="0" hangingPunct="0">
              <a:lnSpc>
                <a:spcPct val="100000"/>
              </a:lnSpc>
              <a:spcBef>
                <a:spcPct val="0"/>
              </a:spcBef>
              <a:spcAft>
                <a:spcPct val="0"/>
              </a:spcAft>
              <a:buClrTx/>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Calibri Light" panose="020F0302020204030204" pitchFamily="34" charset="0"/>
            </a:endParaRPr>
          </a:p>
          <a:p>
            <a:pPr marL="0" marR="0" lvl="0" indent="0" defTabSz="457200" eaLnBrk="0" fontAlgn="base" latinLnBrk="0" hangingPunct="0">
              <a:lnSpc>
                <a:spcPct val="100000"/>
              </a:lnSpc>
              <a:spcBef>
                <a:spcPct val="0"/>
              </a:spcBef>
              <a:spcAft>
                <a:spcPct val="0"/>
              </a:spcAft>
              <a:buClrTx/>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Calibri Light" panose="020F0302020204030204" pitchFamily="34" charset="0"/>
            </a:endParaRPr>
          </a:p>
        </p:txBody>
      </p:sp>
      <p:sp>
        <p:nvSpPr>
          <p:cNvPr id="7" name="TextBox 5">
            <a:extLst>
              <a:ext uri="{FF2B5EF4-FFF2-40B4-BE49-F238E27FC236}">
                <a16:creationId xmlns:a16="http://schemas.microsoft.com/office/drawing/2014/main" id="{EABAD250-9D46-424C-847F-CCB54F78C317}"/>
              </a:ext>
            </a:extLst>
          </p:cNvPr>
          <p:cNvSpPr txBox="1">
            <a:spLocks noChangeArrowheads="1"/>
          </p:cNvSpPr>
          <p:nvPr/>
        </p:nvSpPr>
        <p:spPr bwMode="auto">
          <a:xfrm>
            <a:off x="145193" y="277813"/>
            <a:ext cx="656040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prstClr val="white"/>
                </a:solidFill>
                <a:effectLst/>
                <a:uLnTx/>
                <a:uFillTx/>
                <a:latin typeface="Calibri" panose="020F0502020204030204" pitchFamily="34" charset="0"/>
              </a:rPr>
              <a:t>Instructions </a:t>
            </a:r>
            <a:r>
              <a:rPr kumimoji="0" lang="en-US" altLang="en-US" sz="1400" b="0" i="0" u="none" strike="noStrike" kern="0" cap="none" spc="0" normalizeH="0" baseline="0" noProof="0" dirty="0">
                <a:ln>
                  <a:noFill/>
                </a:ln>
                <a:solidFill>
                  <a:prstClr val="white"/>
                </a:solidFill>
                <a:effectLst/>
                <a:uLnTx/>
                <a:uFillTx/>
                <a:latin typeface="Calibri" panose="020F0502020204030204" pitchFamily="34" charset="0"/>
              </a:rPr>
              <a:t>– Page 1</a:t>
            </a:r>
            <a:endParaRPr kumimoji="0" lang="en-US" altLang="en-US" sz="1400" b="1" i="0" u="none" strike="noStrike" kern="0" cap="none" spc="0" normalizeH="0" baseline="0" noProof="0" dirty="0">
              <a:ln>
                <a:noFill/>
              </a:ln>
              <a:solidFill>
                <a:prstClr val="white"/>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3" name="TextBox 2">
            <a:extLst>
              <a:ext uri="{FF2B5EF4-FFF2-40B4-BE49-F238E27FC236}">
                <a16:creationId xmlns:a16="http://schemas.microsoft.com/office/drawing/2014/main" id="{AA03FEC6-295F-41C1-950B-49A11E086030}"/>
              </a:ext>
            </a:extLst>
          </p:cNvPr>
          <p:cNvSpPr txBox="1"/>
          <p:nvPr/>
        </p:nvSpPr>
        <p:spPr>
          <a:xfrm>
            <a:off x="3841845" y="2438400"/>
            <a:ext cx="2939956" cy="738664"/>
          </a:xfrm>
          <a:prstGeom prst="rect">
            <a:avLst/>
          </a:prstGeom>
          <a:noFill/>
        </p:spPr>
        <p:txBody>
          <a:bodyPr wrap="square" rtlCol="0">
            <a:spAutoFit/>
          </a:bodyPr>
          <a:lstStyle/>
          <a:p>
            <a:pPr marL="285750" marR="0" lvl="1" indent="-285750" defTabSz="4572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0" cap="none" spc="0" normalizeH="0" baseline="0" noProof="0" dirty="0" smtClean="0">
                <a:ln>
                  <a:noFill/>
                </a:ln>
                <a:solidFill>
                  <a:schemeClr val="bg1"/>
                </a:solidFill>
                <a:effectLst/>
                <a:uLnTx/>
                <a:uFillTx/>
              </a:rPr>
              <a:t>Editing </a:t>
            </a:r>
            <a:r>
              <a:rPr kumimoji="0" lang="en-US" sz="1400" b="1" i="0" u="none" strike="noStrike" kern="0" cap="none" spc="0" normalizeH="0" baseline="0" noProof="0" dirty="0">
                <a:ln>
                  <a:noFill/>
                </a:ln>
                <a:solidFill>
                  <a:schemeClr val="bg1"/>
                </a:solidFill>
                <a:effectLst/>
                <a:uLnTx/>
                <a:uFillTx/>
              </a:rPr>
              <a:t>a Table of Contents</a:t>
            </a:r>
            <a:endParaRPr kumimoji="0" lang="en-US" sz="1400" b="0" i="0" u="none" strike="noStrike" kern="0" cap="none" spc="0" normalizeH="0" baseline="0" noProof="0" dirty="0">
              <a:ln>
                <a:noFill/>
              </a:ln>
              <a:solidFill>
                <a:schemeClr val="bg1"/>
              </a:solidFill>
              <a:effectLst/>
              <a:uLnTx/>
              <a:uFillTx/>
            </a:endParaRPr>
          </a:p>
          <a:p>
            <a:pPr marL="285750" marR="0" lvl="1" indent="-285750" defTabSz="4572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0" cap="none" spc="0" normalizeH="0" baseline="0" noProof="0" dirty="0" smtClean="0">
                <a:ln>
                  <a:noFill/>
                </a:ln>
                <a:solidFill>
                  <a:schemeClr val="bg1"/>
                </a:solidFill>
                <a:effectLst/>
                <a:uLnTx/>
                <a:uFillTx/>
              </a:rPr>
              <a:t>Editing </a:t>
            </a:r>
            <a:r>
              <a:rPr kumimoji="0" lang="en-US" sz="1400" b="1" i="0" u="none" strike="noStrike" kern="0" cap="none" spc="0" normalizeH="0" baseline="0" noProof="0" dirty="0">
                <a:ln>
                  <a:noFill/>
                </a:ln>
                <a:solidFill>
                  <a:schemeClr val="bg1"/>
                </a:solidFill>
                <a:effectLst/>
                <a:uLnTx/>
                <a:uFillTx/>
              </a:rPr>
              <a:t>Graphs in PowerPoint</a:t>
            </a:r>
            <a:endParaRPr kumimoji="0" lang="en-US" sz="1400" b="0" i="0" u="none" strike="noStrike" kern="0" cap="none" spc="0" normalizeH="0" baseline="0" noProof="0" dirty="0">
              <a:ln>
                <a:noFill/>
              </a:ln>
              <a:solidFill>
                <a:schemeClr val="bg1"/>
              </a:solidFill>
              <a:effectLst/>
              <a:uLnTx/>
              <a:uFillTx/>
            </a:endParaRPr>
          </a:p>
          <a:p>
            <a:pPr marL="285750" marR="0" lvl="1" indent="-285750" defTabSz="4572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0" cap="none" spc="0" normalizeH="0" baseline="0" noProof="0" dirty="0" smtClean="0">
                <a:ln>
                  <a:noFill/>
                </a:ln>
                <a:solidFill>
                  <a:schemeClr val="bg1"/>
                </a:solidFill>
                <a:effectLst/>
                <a:uLnTx/>
                <a:uFillTx/>
              </a:rPr>
              <a:t>General </a:t>
            </a:r>
            <a:r>
              <a:rPr kumimoji="0" lang="en-US" sz="1400" b="1" i="0" u="none" strike="noStrike" kern="0" cap="none" spc="0" normalizeH="0" baseline="0" noProof="0" dirty="0">
                <a:ln>
                  <a:noFill/>
                </a:ln>
                <a:solidFill>
                  <a:schemeClr val="bg1"/>
                </a:solidFill>
                <a:effectLst/>
                <a:uLnTx/>
                <a:uFillTx/>
              </a:rPr>
              <a:t>PowerPoint Information</a:t>
            </a:r>
            <a:endParaRPr kumimoji="0" lang="en-US" sz="16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346878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4955DB-E313-49B9-A648-A97E6B205D04}"/>
              </a:ext>
            </a:extLst>
          </p:cNvPr>
          <p:cNvSpPr/>
          <p:nvPr/>
        </p:nvSpPr>
        <p:spPr>
          <a:xfrm>
            <a:off x="152401" y="926366"/>
            <a:ext cx="6553200" cy="7940635"/>
          </a:xfrm>
          <a:prstGeom prst="rect">
            <a:avLst/>
          </a:prstGeom>
        </p:spPr>
        <p:txBody>
          <a:bodyPr wrap="square">
            <a:spAutoFit/>
          </a:bodyPr>
          <a:lstStyle/>
          <a:p>
            <a:r>
              <a:rPr lang="en-US" sz="1400" b="1" dirty="0">
                <a:solidFill>
                  <a:srgbClr val="B74919"/>
                </a:solidFill>
              </a:rPr>
              <a:t>Content</a:t>
            </a:r>
            <a:r>
              <a:rPr lang="en-US" sz="1200" b="1" dirty="0">
                <a:solidFill>
                  <a:srgbClr val="B74919"/>
                </a:solidFill>
              </a:rPr>
              <a:t> </a:t>
            </a:r>
            <a:r>
              <a:rPr lang="en-US" sz="1100" b="1" i="1" dirty="0">
                <a:solidFill>
                  <a:srgbClr val="B74919"/>
                </a:solidFill>
              </a:rPr>
              <a:t>(Pages 5, 6, 7)</a:t>
            </a:r>
          </a:p>
          <a:p>
            <a:pPr marL="228600" indent="-228600">
              <a:buFont typeface="Wingdings" panose="05000000000000000000" pitchFamily="2" charset="2"/>
              <a:buChar char="q"/>
            </a:pPr>
            <a:r>
              <a:rPr lang="en-US" sz="1200" dirty="0"/>
              <a:t>Identify which PAYS data you’ll be showcasing in these sections. </a:t>
            </a:r>
          </a:p>
          <a:p>
            <a:pPr marL="228600" indent="-228600">
              <a:buFont typeface="Wingdings" panose="05000000000000000000" pitchFamily="2" charset="2"/>
              <a:buChar char="q"/>
            </a:pPr>
            <a:r>
              <a:rPr lang="en-US" sz="1200" b="1" dirty="0"/>
              <a:t>Read the helpful red text before including your own information. </a:t>
            </a:r>
          </a:p>
          <a:p>
            <a:pPr marL="228600" indent="-228600">
              <a:buFont typeface="Wingdings" panose="05000000000000000000" pitchFamily="2" charset="2"/>
              <a:buChar char="q"/>
            </a:pPr>
            <a:r>
              <a:rPr lang="en-US" sz="1200" dirty="0"/>
              <a:t>Use images, color blocks, and/or highlight a relevant quote to breakup the page and add dimension!</a:t>
            </a:r>
          </a:p>
          <a:p>
            <a:pPr marL="685800" lvl="2" indent="-228600">
              <a:buFont typeface="Wingdings" panose="05000000000000000000" pitchFamily="2" charset="2"/>
              <a:buChar char="q"/>
            </a:pPr>
            <a:r>
              <a:rPr lang="en-US" sz="1200" dirty="0"/>
              <a:t>Quotes:</a:t>
            </a:r>
          </a:p>
          <a:p>
            <a:pPr marL="1143000" lvl="3" indent="-228600">
              <a:buFont typeface="Wingdings" panose="05000000000000000000" pitchFamily="2" charset="2"/>
              <a:buChar char="§"/>
            </a:pPr>
            <a:r>
              <a:rPr lang="en-US" sz="1200" dirty="0"/>
              <a:t>Unless you have permissions, keep quotes anonymous by using a pseudonym.</a:t>
            </a:r>
          </a:p>
          <a:p>
            <a:pPr marL="685800" lvl="2" indent="-228600">
              <a:buFont typeface="Wingdings" panose="05000000000000000000" pitchFamily="2" charset="2"/>
              <a:buChar char="q"/>
            </a:pPr>
            <a:r>
              <a:rPr lang="en-US" sz="1200" dirty="0"/>
              <a:t>Images/Pictures:</a:t>
            </a:r>
          </a:p>
          <a:p>
            <a:pPr marL="1143000" lvl="3" indent="-228600">
              <a:buFont typeface="Wingdings" panose="05000000000000000000" pitchFamily="2" charset="2"/>
              <a:buChar char="§"/>
            </a:pPr>
            <a:r>
              <a:rPr lang="en-US" sz="1200" dirty="0"/>
              <a:t>Use any stock images or real pictures, making sure you are aware of the usage rights, or follow the appropriate photo release policies.</a:t>
            </a:r>
          </a:p>
          <a:p>
            <a:pPr marL="1143000" lvl="3" indent="-228600">
              <a:buFont typeface="Wingdings" panose="05000000000000000000" pitchFamily="2" charset="2"/>
              <a:buChar char="§"/>
            </a:pPr>
            <a:r>
              <a:rPr lang="en-US" sz="1200" dirty="0"/>
              <a:t>A good rule of thumb, is to include your image/photo source in a small print caption under the image/photo – you can do this using a text box.</a:t>
            </a:r>
          </a:p>
          <a:p>
            <a:pPr marL="228600" lvl="1" indent="-228600">
              <a:buFont typeface="Wingdings" panose="05000000000000000000" pitchFamily="2" charset="2"/>
              <a:buChar char="q"/>
            </a:pPr>
            <a:r>
              <a:rPr lang="en-US" sz="1200" dirty="0"/>
              <a:t>Bullet Statements:</a:t>
            </a:r>
          </a:p>
          <a:p>
            <a:pPr marL="685800" lvl="2" indent="-228600">
              <a:buFont typeface="Wingdings" panose="05000000000000000000" pitchFamily="2" charset="2"/>
              <a:buChar char="§"/>
            </a:pPr>
            <a:r>
              <a:rPr lang="en-US" sz="1200" dirty="0"/>
              <a:t>It’s helpful to have selected and inserted the data points into the graph already.</a:t>
            </a:r>
          </a:p>
          <a:p>
            <a:pPr marL="685800" lvl="2" indent="-228600">
              <a:buFont typeface="Wingdings" panose="05000000000000000000" pitchFamily="2" charset="2"/>
              <a:buChar char="§"/>
            </a:pPr>
            <a:r>
              <a:rPr lang="en-US" sz="1200" dirty="0"/>
              <a:t>Any noticeable trends that grab the eye? The reader will also look at these.</a:t>
            </a:r>
          </a:p>
          <a:p>
            <a:pPr marL="685800" lvl="2" indent="-228600">
              <a:buFont typeface="Wingdings" panose="05000000000000000000" pitchFamily="2" charset="2"/>
              <a:buChar char="§"/>
            </a:pPr>
            <a:r>
              <a:rPr lang="en-US" sz="1200" dirty="0"/>
              <a:t>Be specific about which data point you are referencing within your statements.</a:t>
            </a:r>
          </a:p>
          <a:p>
            <a:pPr marL="685800" lvl="2" indent="-228600">
              <a:buFont typeface="Wingdings" panose="05000000000000000000" pitchFamily="2" charset="2"/>
              <a:buChar char="§"/>
            </a:pPr>
            <a:r>
              <a:rPr lang="en-US" sz="1200" dirty="0"/>
              <a:t>Make sure to highlight why this data is important. You can use text directly from your PAYS report. </a:t>
            </a:r>
          </a:p>
          <a:p>
            <a:pPr marL="228600" lvl="1" indent="-228600">
              <a:buFont typeface="Wingdings" panose="05000000000000000000" pitchFamily="2" charset="2"/>
              <a:buChar char="q"/>
            </a:pPr>
            <a:r>
              <a:rPr lang="en-US" sz="1200" dirty="0"/>
              <a:t>Graphs</a:t>
            </a:r>
          </a:p>
          <a:p>
            <a:pPr marL="685800" lvl="2" indent="-228600">
              <a:buFont typeface="Wingdings" panose="05000000000000000000" pitchFamily="2" charset="2"/>
              <a:buChar char="§"/>
            </a:pPr>
            <a:r>
              <a:rPr lang="en-US" sz="1200" dirty="0"/>
              <a:t>Only include as many variables as needed; suggested limit 4 per graph.</a:t>
            </a:r>
          </a:p>
          <a:p>
            <a:pPr marL="685800" lvl="2" indent="-228600">
              <a:buFont typeface="Wingdings" panose="05000000000000000000" pitchFamily="2" charset="2"/>
              <a:buChar char="§"/>
            </a:pPr>
            <a:r>
              <a:rPr lang="en-US" sz="1200" dirty="0"/>
              <a:t>Make sure the title summarizes the data you are showcasing. End notes will reference back in the Data Explanations page to save space. </a:t>
            </a:r>
          </a:p>
          <a:p>
            <a:pPr marL="685800" lvl="2" indent="-228600">
              <a:buFont typeface="Wingdings" panose="05000000000000000000" pitchFamily="2" charset="2"/>
              <a:buChar char="§"/>
            </a:pPr>
            <a:r>
              <a:rPr lang="en-US" sz="1200" dirty="0"/>
              <a:t>To make edits to the chart itself, click the graph and follow the orange ribbon at the top to select: “Design” or “Format” under “Chart Tools”. Other edits available on the right, when you double click anywhere on the graph.</a:t>
            </a:r>
          </a:p>
          <a:p>
            <a:pPr marL="1143000" lvl="3" indent="-228600">
              <a:buFont typeface="Wingdings" panose="05000000000000000000" pitchFamily="2" charset="2"/>
              <a:buChar char="§"/>
            </a:pPr>
            <a:r>
              <a:rPr lang="en-US" sz="1200" dirty="0"/>
              <a:t>Under “Design” you can make stylistic changes like color, graph style, or even chart type.</a:t>
            </a:r>
          </a:p>
          <a:p>
            <a:pPr marL="1143000" lvl="3" indent="-228600">
              <a:buFont typeface="Wingdings" panose="05000000000000000000" pitchFamily="2" charset="2"/>
              <a:buChar char="§"/>
            </a:pPr>
            <a:r>
              <a:rPr lang="en-US" sz="1200" b="1" dirty="0"/>
              <a:t>To edit data numbers, follow: Chart Tools&gt;Design&gt;Edit Data&gt;Edit data in excel. </a:t>
            </a:r>
            <a:r>
              <a:rPr lang="en-US" sz="1200" dirty="0"/>
              <a:t>A pop-up excel file will come up where you can edit variable names and actual data points.</a:t>
            </a:r>
          </a:p>
          <a:p>
            <a:pPr marL="0" lvl="1"/>
            <a:endParaRPr lang="en-US" sz="1200" dirty="0" smtClean="0"/>
          </a:p>
          <a:p>
            <a:pPr marL="0" lvl="1"/>
            <a:endParaRPr lang="en-US" sz="1200" dirty="0" smtClean="0"/>
          </a:p>
          <a:p>
            <a:pPr marL="0" lvl="1"/>
            <a:endParaRPr lang="en-US" sz="1200" dirty="0"/>
          </a:p>
          <a:p>
            <a:pPr marL="0" lvl="1"/>
            <a:r>
              <a:rPr lang="en-US" sz="1400" b="1" dirty="0">
                <a:solidFill>
                  <a:srgbClr val="B74919"/>
                </a:solidFill>
              </a:rPr>
              <a:t>Data Explanations</a:t>
            </a:r>
            <a:r>
              <a:rPr lang="en-US" sz="1200" b="1" dirty="0">
                <a:solidFill>
                  <a:srgbClr val="B74919"/>
                </a:solidFill>
              </a:rPr>
              <a:t> </a:t>
            </a:r>
            <a:r>
              <a:rPr lang="en-US" sz="1100" b="1" i="1" dirty="0">
                <a:solidFill>
                  <a:srgbClr val="B74919"/>
                </a:solidFill>
              </a:rPr>
              <a:t>(Page 8)</a:t>
            </a:r>
          </a:p>
          <a:p>
            <a:pPr marL="0" lvl="1"/>
            <a:r>
              <a:rPr lang="en-US" sz="1200" dirty="0"/>
              <a:t>It’s important to source our data for validity and for anyone interested in looking at the data more closely. This page will explain where to find the variables used within the PAYS report. </a:t>
            </a:r>
          </a:p>
          <a:p>
            <a:pPr marL="0" lvl="1"/>
            <a:endParaRPr lang="en-US" sz="1200" dirty="0"/>
          </a:p>
          <a:p>
            <a:pPr marL="228600" lvl="1" indent="-228600">
              <a:buFont typeface="Wingdings" panose="05000000000000000000" pitchFamily="2" charset="2"/>
              <a:buChar char="q"/>
            </a:pPr>
            <a:r>
              <a:rPr lang="en-US" sz="1200" dirty="0"/>
              <a:t>Make sure that the numbering matches with the appropriate graph title. Include variable information in the text box. </a:t>
            </a:r>
          </a:p>
          <a:p>
            <a:pPr marL="228600" lvl="1" indent="-228600">
              <a:buFont typeface="Wingdings" panose="05000000000000000000" pitchFamily="2" charset="2"/>
              <a:buChar char="q"/>
            </a:pPr>
            <a:endParaRPr lang="en-US" sz="1200" dirty="0"/>
          </a:p>
          <a:p>
            <a:pPr marL="0" marR="0" lvl="1"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B74919"/>
                </a:solidFill>
                <a:effectLst/>
                <a:uLnTx/>
                <a:uFillTx/>
                <a:latin typeface="Calibri" panose="020F0502020204030204" pitchFamily="34" charset="0"/>
                <a:ea typeface="+mn-ea"/>
                <a:cs typeface="+mn-cs"/>
              </a:rPr>
              <a:t>Don’t forget to delete both pages of instructions before publishing your final report!</a:t>
            </a:r>
          </a:p>
          <a:p>
            <a:pPr marL="228600" lvl="1" indent="-228600">
              <a:buFont typeface="Wingdings" panose="05000000000000000000" pitchFamily="2" charset="2"/>
              <a:buChar char="q"/>
            </a:pPr>
            <a:endParaRPr lang="en-US" sz="1200" dirty="0"/>
          </a:p>
        </p:txBody>
      </p:sp>
      <p:sp>
        <p:nvSpPr>
          <p:cNvPr id="3" name="Rectangle 2">
            <a:extLst>
              <a:ext uri="{FF2B5EF4-FFF2-40B4-BE49-F238E27FC236}">
                <a16:creationId xmlns:a16="http://schemas.microsoft.com/office/drawing/2014/main" id="{1FC47EF6-F336-43F1-97D4-F3B5488DB9E8}"/>
              </a:ext>
            </a:extLst>
          </p:cNvPr>
          <p:cNvSpPr/>
          <p:nvPr/>
        </p:nvSpPr>
        <p:spPr>
          <a:xfrm>
            <a:off x="0" y="312738"/>
            <a:ext cx="6858000" cy="393700"/>
          </a:xfrm>
          <a:prstGeom prst="rect">
            <a:avLst/>
          </a:prstGeom>
          <a:solidFill>
            <a:srgbClr val="002060"/>
          </a:solidFill>
          <a:ln w="6350" cap="flat" cmpd="sng" algn="ctr">
            <a:noFill/>
            <a:prstDash val="solid"/>
            <a:miter lim="800000"/>
          </a:ln>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085A66B-6B23-41DD-9F37-958FD4BF2F38}"/>
              </a:ext>
            </a:extLst>
          </p:cNvPr>
          <p:cNvSpPr txBox="1">
            <a:spLocks noChangeArrowheads="1"/>
          </p:cNvSpPr>
          <p:nvPr/>
        </p:nvSpPr>
        <p:spPr bwMode="auto">
          <a:xfrm>
            <a:off x="145193" y="277813"/>
            <a:ext cx="656040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prstClr val="white"/>
                </a:solidFill>
                <a:effectLst/>
                <a:uLnTx/>
                <a:uFillTx/>
                <a:latin typeface="Calibri" panose="020F0502020204030204" pitchFamily="34" charset="0"/>
              </a:rPr>
              <a:t>Instructions </a:t>
            </a:r>
            <a:r>
              <a:rPr kumimoji="0" lang="en-US" altLang="en-US" sz="1400" b="0" i="0" u="none" strike="noStrike" kern="0" cap="none" spc="0" normalizeH="0" baseline="0" noProof="0" dirty="0">
                <a:ln>
                  <a:noFill/>
                </a:ln>
                <a:solidFill>
                  <a:prstClr val="white"/>
                </a:solidFill>
                <a:effectLst/>
                <a:uLnTx/>
                <a:uFillTx/>
                <a:latin typeface="Calibri" panose="020F0502020204030204" pitchFamily="34" charset="0"/>
              </a:rPr>
              <a:t>– Page 2</a:t>
            </a:r>
            <a:endParaRPr kumimoji="0" lang="en-US" altLang="en-US" sz="1400" b="1" i="0" u="none" strike="noStrike" kern="0" cap="none" spc="0" normalizeH="0" baseline="0" noProof="0" dirty="0">
              <a:ln>
                <a:noFill/>
              </a:ln>
              <a:solidFill>
                <a:prstClr val="white"/>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2119108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3810000" y="3048000"/>
            <a:ext cx="0" cy="48006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11768" y="2975922"/>
            <a:ext cx="2614457" cy="3046988"/>
          </a:xfrm>
          <a:prstGeom prst="rect">
            <a:avLst/>
          </a:prstGeom>
          <a:noFill/>
        </p:spPr>
        <p:txBody>
          <a:bodyPr wrap="square" rtlCol="0">
            <a:spAutoFit/>
          </a:bodyPr>
          <a:lstStyle/>
          <a:p>
            <a:r>
              <a:rPr lang="en-US" sz="1600" dirty="0">
                <a:solidFill>
                  <a:srgbClr val="FF0000"/>
                </a:solidFill>
                <a:latin typeface="+mj-lt"/>
              </a:rPr>
              <a:t>What is included in this report?</a:t>
            </a:r>
          </a:p>
          <a:p>
            <a:endParaRPr lang="en-US" sz="1600" dirty="0">
              <a:solidFill>
                <a:srgbClr val="FF0000"/>
              </a:solidFill>
              <a:latin typeface="+mj-lt"/>
            </a:endParaRPr>
          </a:p>
          <a:p>
            <a:r>
              <a:rPr lang="en-US" sz="1600" dirty="0">
                <a:solidFill>
                  <a:srgbClr val="FF0000"/>
                </a:solidFill>
                <a:latin typeface="+mj-lt"/>
              </a:rPr>
              <a:t>What is the focus of this report? Why is this focus important to you and the reader? </a:t>
            </a:r>
          </a:p>
          <a:p>
            <a:endParaRPr lang="en-US" sz="1600" dirty="0">
              <a:solidFill>
                <a:srgbClr val="FF0000"/>
              </a:solidFill>
              <a:latin typeface="+mj-lt"/>
            </a:endParaRPr>
          </a:p>
          <a:p>
            <a:r>
              <a:rPr lang="en-US" sz="1600" dirty="0">
                <a:solidFill>
                  <a:srgbClr val="FF0000"/>
                </a:solidFill>
                <a:latin typeface="+mj-lt"/>
              </a:rPr>
              <a:t>What should the reader notice? Is there anything you want the reader to do with this data? </a:t>
            </a:r>
          </a:p>
        </p:txBody>
      </p:sp>
      <p:sp>
        <p:nvSpPr>
          <p:cNvPr id="22" name="TextBox 7">
            <a:extLst>
              <a:ext uri="{FF2B5EF4-FFF2-40B4-BE49-F238E27FC236}">
                <a16:creationId xmlns:a16="http://schemas.microsoft.com/office/drawing/2014/main" id="{98B13061-85DB-4901-AF53-6E69120D6E68}"/>
              </a:ext>
            </a:extLst>
          </p:cNvPr>
          <p:cNvSpPr txBox="1">
            <a:spLocks noChangeArrowheads="1"/>
          </p:cNvSpPr>
          <p:nvPr/>
        </p:nvSpPr>
        <p:spPr bwMode="auto">
          <a:xfrm>
            <a:off x="274637" y="3292764"/>
            <a:ext cx="3268664"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solidFill>
                  <a:srgbClr val="FF0000"/>
                </a:solidFill>
              </a:rPr>
              <a:t>[County/Community/School District Name]</a:t>
            </a:r>
          </a:p>
          <a:p>
            <a:pPr eaLnBrk="1" hangingPunct="1"/>
            <a:endParaRPr lang="en-US" altLang="en-US" sz="1600" dirty="0">
              <a:solidFill>
                <a:srgbClr val="000000"/>
              </a:solidFill>
              <a:latin typeface="Calibri Light" panose="020F0302020204030204" pitchFamily="34" charset="0"/>
            </a:endParaRPr>
          </a:p>
          <a:p>
            <a:pPr eaLnBrk="1" hangingPunct="1"/>
            <a:r>
              <a:rPr lang="en-US" altLang="en-US" sz="1600" dirty="0">
                <a:solidFill>
                  <a:srgbClr val="FF0000"/>
                </a:solidFill>
                <a:latin typeface="Calibri Light" panose="020F0302020204030204" pitchFamily="34" charset="0"/>
              </a:rPr>
              <a:t>[where did you source your data?]</a:t>
            </a: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p:txBody>
      </p:sp>
      <p:sp>
        <p:nvSpPr>
          <p:cNvPr id="23" name="TextBox 10">
            <a:extLst>
              <a:ext uri="{FF2B5EF4-FFF2-40B4-BE49-F238E27FC236}">
                <a16:creationId xmlns:a16="http://schemas.microsoft.com/office/drawing/2014/main" id="{C960CEB0-0592-4F06-8958-DC9E1546DB75}"/>
              </a:ext>
            </a:extLst>
          </p:cNvPr>
          <p:cNvSpPr txBox="1">
            <a:spLocks noChangeArrowheads="1"/>
          </p:cNvSpPr>
          <p:nvPr/>
        </p:nvSpPr>
        <p:spPr bwMode="auto">
          <a:xfrm>
            <a:off x="231775" y="6282006"/>
            <a:ext cx="30025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buFont typeface="Arial" panose="020B0604020202020204" pitchFamily="34" charset="0"/>
              <a:buChar char="•"/>
            </a:pPr>
            <a:r>
              <a:rPr lang="en-US" altLang="en-US" sz="1600" dirty="0">
                <a:latin typeface="Calibri Light" panose="020F0302020204030204" pitchFamily="34" charset="0"/>
              </a:rPr>
              <a:t>School &amp; Community </a:t>
            </a:r>
            <a:r>
              <a:rPr lang="en-US" altLang="en-US" sz="1200" dirty="0">
                <a:latin typeface="Calibri Light" panose="020F0302020204030204" pitchFamily="34" charset="0"/>
              </a:rPr>
              <a:t>(Page 3)</a:t>
            </a:r>
          </a:p>
          <a:p>
            <a:pPr defTabSz="914400" eaLnBrk="1" hangingPunct="1">
              <a:buFont typeface="Arial" panose="020B0604020202020204" pitchFamily="34" charset="0"/>
              <a:buChar char="•"/>
            </a:pPr>
            <a:r>
              <a:rPr lang="en-US" altLang="en-US" sz="1600" dirty="0">
                <a:latin typeface="Calibri Light" panose="020F0302020204030204" pitchFamily="34" charset="0"/>
              </a:rPr>
              <a:t>Family &amp; Beliefs </a:t>
            </a:r>
            <a:r>
              <a:rPr lang="en-US" altLang="en-US" sz="1200" dirty="0">
                <a:latin typeface="Calibri Light" panose="020F0302020204030204" pitchFamily="34" charset="0"/>
              </a:rPr>
              <a:t>(Page 4)</a:t>
            </a:r>
          </a:p>
          <a:p>
            <a:pPr defTabSz="914400" eaLnBrk="1" hangingPunct="1">
              <a:buFont typeface="Arial" panose="020B0604020202020204" pitchFamily="34" charset="0"/>
              <a:buChar char="•"/>
            </a:pPr>
            <a:r>
              <a:rPr lang="en-US" altLang="en-US" sz="1600" dirty="0">
                <a:latin typeface="Calibri Light" panose="020F0302020204030204" pitchFamily="34" charset="0"/>
              </a:rPr>
              <a:t>Academics</a:t>
            </a:r>
            <a:r>
              <a:rPr lang="en-US" altLang="en-US" sz="1200" dirty="0">
                <a:latin typeface="Calibri Light" panose="020F0302020204030204" pitchFamily="34" charset="0"/>
              </a:rPr>
              <a:t> (Page 5)</a:t>
            </a:r>
          </a:p>
          <a:p>
            <a:pPr defTabSz="914400" eaLnBrk="1" hangingPunct="1">
              <a:buFont typeface="Arial" panose="020B0604020202020204" pitchFamily="34" charset="0"/>
              <a:buChar char="•"/>
            </a:pPr>
            <a:r>
              <a:rPr lang="en-US" altLang="en-US" sz="1600" dirty="0">
                <a:latin typeface="Calibri Light" panose="020F0302020204030204" pitchFamily="34" charset="0"/>
              </a:rPr>
              <a:t>Data Explanations </a:t>
            </a:r>
            <a:r>
              <a:rPr lang="en-US" altLang="en-US" sz="1200" dirty="0">
                <a:latin typeface="Calibri Light" panose="020F0302020204030204" pitchFamily="34" charset="0"/>
              </a:rPr>
              <a:t>(Page 6)</a:t>
            </a:r>
            <a:endParaRPr lang="en-US" altLang="en-US" sz="1600" dirty="0">
              <a:latin typeface="Calibri Light" panose="020F0302020204030204" pitchFamily="34" charset="0"/>
            </a:endParaRPr>
          </a:p>
        </p:txBody>
      </p:sp>
      <p:sp>
        <p:nvSpPr>
          <p:cNvPr id="24" name="TextBox 11">
            <a:extLst>
              <a:ext uri="{FF2B5EF4-FFF2-40B4-BE49-F238E27FC236}">
                <a16:creationId xmlns:a16="http://schemas.microsoft.com/office/drawing/2014/main" id="{C9BB6DAD-1328-4B6A-A6DC-6CB4BE2AB8C8}"/>
              </a:ext>
            </a:extLst>
          </p:cNvPr>
          <p:cNvSpPr txBox="1">
            <a:spLocks noChangeArrowheads="1"/>
          </p:cNvSpPr>
          <p:nvPr/>
        </p:nvSpPr>
        <p:spPr bwMode="auto">
          <a:xfrm>
            <a:off x="244157" y="5820043"/>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lang="en-US" altLang="en-US" sz="2400" b="1" dirty="0">
                <a:solidFill>
                  <a:srgbClr val="44546A"/>
                </a:solidFill>
                <a:latin typeface="Century Gothic" panose="020B0502020202020204" pitchFamily="34" charset="0"/>
                <a:ea typeface="Century Gothic" panose="020B0502020202020204" pitchFamily="34" charset="0"/>
                <a:cs typeface="Century Gothic" panose="020B0502020202020204" pitchFamily="34" charset="0"/>
              </a:rPr>
              <a:t>Contents:</a:t>
            </a:r>
          </a:p>
        </p:txBody>
      </p:sp>
      <p:sp>
        <p:nvSpPr>
          <p:cNvPr id="25" name="TextBox 11">
            <a:extLst>
              <a:ext uri="{FF2B5EF4-FFF2-40B4-BE49-F238E27FC236}">
                <a16:creationId xmlns:a16="http://schemas.microsoft.com/office/drawing/2014/main" id="{FCDF9EAA-96AF-4492-8B74-BF87A6745E35}"/>
              </a:ext>
            </a:extLst>
          </p:cNvPr>
          <p:cNvSpPr txBox="1">
            <a:spLocks noChangeArrowheads="1"/>
          </p:cNvSpPr>
          <p:nvPr/>
        </p:nvSpPr>
        <p:spPr bwMode="auto">
          <a:xfrm>
            <a:off x="297497" y="2865924"/>
            <a:ext cx="22267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lang="en-US" altLang="en-US" sz="2400" b="1" dirty="0">
                <a:solidFill>
                  <a:srgbClr val="FF0000"/>
                </a:solidFill>
                <a:latin typeface="Century Gothic" panose="020B0502020202020204" pitchFamily="34" charset="0"/>
                <a:ea typeface="Century Gothic" panose="020B0502020202020204" pitchFamily="34" charset="0"/>
                <a:cs typeface="Century Gothic" panose="020B0502020202020204" pitchFamily="34" charset="0"/>
              </a:rPr>
              <a:t>[Intro text]</a:t>
            </a:r>
          </a:p>
        </p:txBody>
      </p:sp>
      <p:sp>
        <p:nvSpPr>
          <p:cNvPr id="12" name="Rectangle 11">
            <a:extLst>
              <a:ext uri="{FF2B5EF4-FFF2-40B4-BE49-F238E27FC236}">
                <a16:creationId xmlns:a16="http://schemas.microsoft.com/office/drawing/2014/main" id="{9EA9B032-38BC-44B3-8BDA-80A3C7C73286}"/>
              </a:ext>
            </a:extLst>
          </p:cNvPr>
          <p:cNvSpPr/>
          <p:nvPr/>
        </p:nvSpPr>
        <p:spPr>
          <a:xfrm>
            <a:off x="-4" y="8292169"/>
            <a:ext cx="6858000" cy="394631"/>
          </a:xfrm>
          <a:prstGeom prst="rect">
            <a:avLst/>
          </a:prstGeom>
          <a:solidFill>
            <a:schemeClr val="accent5">
              <a:lumMod val="50000"/>
            </a:schemeClr>
          </a:solidFill>
          <a:ln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endParaRPr>
          </a:p>
        </p:txBody>
      </p:sp>
      <p:sp>
        <p:nvSpPr>
          <p:cNvPr id="14" name="Rectangle 13">
            <a:extLst>
              <a:ext uri="{FF2B5EF4-FFF2-40B4-BE49-F238E27FC236}">
                <a16:creationId xmlns:a16="http://schemas.microsoft.com/office/drawing/2014/main" id="{02DF6A97-1185-452B-9AAF-2060920C099A}"/>
              </a:ext>
            </a:extLst>
          </p:cNvPr>
          <p:cNvSpPr/>
          <p:nvPr/>
        </p:nvSpPr>
        <p:spPr>
          <a:xfrm>
            <a:off x="-4" y="1905000"/>
            <a:ext cx="6858000" cy="394631"/>
          </a:xfrm>
          <a:prstGeom prst="rect">
            <a:avLst/>
          </a:prstGeom>
          <a:solidFill>
            <a:schemeClr val="accent5">
              <a:lumMod val="50000"/>
            </a:schemeClr>
          </a:solidFill>
          <a:ln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endParaRPr>
          </a:p>
        </p:txBody>
      </p:sp>
    </p:spTree>
    <p:extLst>
      <p:ext uri="{BB962C8B-B14F-4D97-AF65-F5344CB8AC3E}">
        <p14:creationId xmlns:p14="http://schemas.microsoft.com/office/powerpoint/2010/main" val="20055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riction - Wikivers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683" y="381001"/>
            <a:ext cx="1987813" cy="3569002"/>
          </a:xfrm>
          <a:prstGeom prst="rect">
            <a:avLst/>
          </a:prstGeom>
          <a:ln>
            <a:noFill/>
          </a:ln>
          <a:effectLst>
            <a:outerShdw blurRad="50800" dist="38100" algn="l" rotWithShape="0">
              <a:prstClr val="black">
                <a:alpha val="40000"/>
              </a:prstClr>
            </a:outerShdw>
          </a:effectLst>
        </p:spPr>
      </p:pic>
      <p:sp>
        <p:nvSpPr>
          <p:cNvPr id="2" name="TextBox 1"/>
          <p:cNvSpPr txBox="1"/>
          <p:nvPr/>
        </p:nvSpPr>
        <p:spPr>
          <a:xfrm>
            <a:off x="304800" y="227111"/>
            <a:ext cx="6553200" cy="769441"/>
          </a:xfrm>
          <a:prstGeom prst="rect">
            <a:avLst/>
          </a:prstGeom>
          <a:noFill/>
        </p:spPr>
        <p:txBody>
          <a:bodyPr wrap="square" rtlCol="0">
            <a:spAutoFit/>
          </a:bodyPr>
          <a:lstStyle/>
          <a:p>
            <a:r>
              <a:rPr lang="en-US" sz="1600" b="1" dirty="0">
                <a:solidFill>
                  <a:srgbClr val="C0504D"/>
                </a:solidFill>
                <a:latin typeface="+mj-lt"/>
                <a:cs typeface="Century Gothic"/>
              </a:rPr>
              <a:t>Focusing on Youth Development in PA: </a:t>
            </a:r>
            <a:r>
              <a:rPr lang="en-US" sz="2800" b="1" dirty="0">
                <a:solidFill>
                  <a:srgbClr val="C0504D"/>
                </a:solidFill>
                <a:latin typeface="Century Gothic"/>
                <a:cs typeface="Century Gothic"/>
              </a:rPr>
              <a:t/>
            </a:r>
            <a:br>
              <a:rPr lang="en-US" sz="2800" b="1" dirty="0">
                <a:solidFill>
                  <a:srgbClr val="C0504D"/>
                </a:solidFill>
                <a:latin typeface="Century Gothic"/>
                <a:cs typeface="Century Gothic"/>
              </a:rPr>
            </a:br>
            <a:r>
              <a:rPr lang="en-US" sz="2800" b="1" dirty="0">
                <a:solidFill>
                  <a:schemeClr val="tx2"/>
                </a:solidFill>
                <a:latin typeface="Century Gothic"/>
                <a:cs typeface="Century Gothic"/>
              </a:rPr>
              <a:t>School &amp; Community </a:t>
            </a:r>
          </a:p>
        </p:txBody>
      </p:sp>
      <p:graphicFrame>
        <p:nvGraphicFramePr>
          <p:cNvPr id="4" name="Chart 3"/>
          <p:cNvGraphicFramePr/>
          <p:nvPr>
            <p:extLst>
              <p:ext uri="{D42A27DB-BD31-4B8C-83A1-F6EECF244321}">
                <p14:modId xmlns:p14="http://schemas.microsoft.com/office/powerpoint/2010/main" val="4268685893"/>
              </p:ext>
            </p:extLst>
          </p:nvPr>
        </p:nvGraphicFramePr>
        <p:xfrm>
          <a:off x="280366" y="5410200"/>
          <a:ext cx="6457950" cy="320462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93269" y="1308318"/>
            <a:ext cx="3993910" cy="1846659"/>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What are the strongest protective factors in the school/community?</a:t>
            </a:r>
          </a:p>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Which age group is benefitting the most?</a:t>
            </a:r>
          </a:p>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What is a noticeable trend?</a:t>
            </a:r>
          </a:p>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Why is all of this important? What does it say about the youth?</a:t>
            </a:r>
          </a:p>
        </p:txBody>
      </p:sp>
      <p:grpSp>
        <p:nvGrpSpPr>
          <p:cNvPr id="7" name="Group 6"/>
          <p:cNvGrpSpPr/>
          <p:nvPr/>
        </p:nvGrpSpPr>
        <p:grpSpPr>
          <a:xfrm>
            <a:off x="0" y="4220021"/>
            <a:ext cx="6858000" cy="961579"/>
            <a:chOff x="0" y="3733799"/>
            <a:chExt cx="6858000" cy="961579"/>
          </a:xfrm>
        </p:grpSpPr>
        <p:sp>
          <p:nvSpPr>
            <p:cNvPr id="3" name="Rectangle 2"/>
            <p:cNvSpPr/>
            <p:nvPr/>
          </p:nvSpPr>
          <p:spPr>
            <a:xfrm>
              <a:off x="0" y="3733799"/>
              <a:ext cx="6858000" cy="961579"/>
            </a:xfrm>
            <a:prstGeom prst="rect">
              <a:avLst/>
            </a:prstGeom>
            <a:solidFill>
              <a:schemeClr val="accent5">
                <a:lumMod val="50000"/>
              </a:schemeClr>
            </a:solidFill>
            <a:ln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endParaRPr>
            </a:p>
          </p:txBody>
        </p:sp>
        <p:sp>
          <p:nvSpPr>
            <p:cNvPr id="6" name="TextBox 5"/>
            <p:cNvSpPr txBox="1"/>
            <p:nvPr/>
          </p:nvSpPr>
          <p:spPr>
            <a:xfrm>
              <a:off x="323601" y="3937589"/>
              <a:ext cx="6398150" cy="553998"/>
            </a:xfrm>
            <a:prstGeom prst="rect">
              <a:avLst/>
            </a:prstGeom>
            <a:noFill/>
          </p:spPr>
          <p:txBody>
            <a:bodyPr wrap="square" rtlCol="0">
              <a:spAutoFit/>
            </a:bodyPr>
            <a:lstStyle/>
            <a:p>
              <a:pPr algn="r"/>
              <a:r>
                <a:rPr lang="en-US" sz="1600" b="1" dirty="0">
                  <a:solidFill>
                    <a:srgbClr val="FF0000"/>
                  </a:solidFill>
                  <a:latin typeface="Arial" panose="020B0604020202020204" pitchFamily="34" charset="0"/>
                  <a:cs typeface="Arial" panose="020B0604020202020204" pitchFamily="34" charset="0"/>
                </a:rPr>
                <a:t>[Insert Quote; youth or adult] </a:t>
              </a:r>
              <a:r>
                <a:rPr lang="en-US" dirty="0">
                  <a:solidFill>
                    <a:srgbClr val="FF0000"/>
                  </a:solidFill>
                  <a:latin typeface="Arial Narrow" pitchFamily="34" charset="0"/>
                </a:rPr>
                <a:t/>
              </a:r>
              <a:br>
                <a:rPr lang="en-US" dirty="0">
                  <a:solidFill>
                    <a:srgbClr val="FF0000"/>
                  </a:solidFill>
                  <a:latin typeface="Arial Narrow" pitchFamily="34" charset="0"/>
                </a:rPr>
              </a:br>
              <a:r>
                <a:rPr lang="en-US" sz="1400" dirty="0">
                  <a:solidFill>
                    <a:srgbClr val="FF0000"/>
                  </a:solidFill>
                  <a:latin typeface="Arial Narrow" pitchFamily="34" charset="0"/>
                </a:rPr>
                <a:t>– [First and Last Name], [Class of [Year]/Title]</a:t>
              </a:r>
              <a:endParaRPr lang="en-US" sz="1200" dirty="0">
                <a:solidFill>
                  <a:srgbClr val="FF0000"/>
                </a:solidFill>
                <a:latin typeface="Arial Narrow" pitchFamily="34"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872811241"/>
              </p:ext>
            </p:extLst>
          </p:nvPr>
        </p:nvGraphicFramePr>
        <p:xfrm>
          <a:off x="341897" y="5827786"/>
          <a:ext cx="6019800" cy="2859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28600" y="313492"/>
            <a:ext cx="6705600" cy="769441"/>
          </a:xfrm>
          <a:prstGeom prst="rect">
            <a:avLst/>
          </a:prstGeom>
          <a:noFill/>
        </p:spPr>
        <p:txBody>
          <a:bodyPr wrap="square" rtlCol="0">
            <a:spAutoFit/>
          </a:bodyPr>
          <a:lstStyle/>
          <a:p>
            <a:r>
              <a:rPr lang="en-US" sz="1600" b="1" dirty="0">
                <a:solidFill>
                  <a:srgbClr val="C0504D"/>
                </a:solidFill>
                <a:latin typeface="+mj-lt"/>
                <a:cs typeface="Century Gothic"/>
              </a:rPr>
              <a:t>Focusing on Youth Development in PA: </a:t>
            </a:r>
            <a:r>
              <a:rPr lang="en-US" sz="2800" b="1" dirty="0">
                <a:solidFill>
                  <a:srgbClr val="C0504D"/>
                </a:solidFill>
                <a:latin typeface="Century Gothic"/>
                <a:cs typeface="Century Gothic"/>
              </a:rPr>
              <a:t/>
            </a:r>
            <a:br>
              <a:rPr lang="en-US" sz="2800" b="1" dirty="0">
                <a:solidFill>
                  <a:srgbClr val="C0504D"/>
                </a:solidFill>
                <a:latin typeface="Century Gothic"/>
                <a:cs typeface="Century Gothic"/>
              </a:rPr>
            </a:br>
            <a:r>
              <a:rPr lang="en-US" sz="2800" b="1" dirty="0">
                <a:solidFill>
                  <a:schemeClr val="tx2"/>
                </a:solidFill>
                <a:latin typeface="Century Gothic"/>
                <a:cs typeface="Century Gothic"/>
              </a:rPr>
              <a:t>Family &amp; Beliefs</a:t>
            </a:r>
          </a:p>
        </p:txBody>
      </p:sp>
      <p:sp>
        <p:nvSpPr>
          <p:cNvPr id="11" name="TextBox 10"/>
          <p:cNvSpPr txBox="1"/>
          <p:nvPr/>
        </p:nvSpPr>
        <p:spPr>
          <a:xfrm>
            <a:off x="341897" y="1063585"/>
            <a:ext cx="6438900" cy="1846659"/>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What are the overall trends of family and individual protective factors across the grades?</a:t>
            </a:r>
          </a:p>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Are there any grades that are showing higher levels of protective factors?</a:t>
            </a:r>
          </a:p>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Are there any areas for concern?</a:t>
            </a:r>
          </a:p>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Why is this important? What role can prevention efforts play here?</a:t>
            </a:r>
          </a:p>
        </p:txBody>
      </p:sp>
      <p:grpSp>
        <p:nvGrpSpPr>
          <p:cNvPr id="2" name="Group 1"/>
          <p:cNvGrpSpPr/>
          <p:nvPr/>
        </p:nvGrpSpPr>
        <p:grpSpPr>
          <a:xfrm>
            <a:off x="0" y="3079069"/>
            <a:ext cx="6858000" cy="2635931"/>
            <a:chOff x="0" y="1053793"/>
            <a:chExt cx="6858000" cy="2635931"/>
          </a:xfrm>
        </p:grpSpPr>
        <p:sp>
          <p:nvSpPr>
            <p:cNvPr id="13" name="Rectangle 12"/>
            <p:cNvSpPr/>
            <p:nvPr/>
          </p:nvSpPr>
          <p:spPr>
            <a:xfrm>
              <a:off x="0" y="1053793"/>
              <a:ext cx="6858000" cy="2635931"/>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0" y="1730796"/>
              <a:ext cx="3561347" cy="1261884"/>
            </a:xfrm>
            <a:prstGeom prst="rect">
              <a:avLst/>
            </a:prstGeom>
            <a:noFill/>
          </p:spPr>
          <p:txBody>
            <a:bodyPr wrap="square" rtlCol="0">
              <a:spAutoFit/>
            </a:bodyPr>
            <a:lstStyle/>
            <a:p>
              <a:pPr algn="r"/>
              <a:r>
                <a:rPr lang="en-US" sz="2000" b="1" dirty="0">
                  <a:solidFill>
                    <a:srgbClr val="FF0000"/>
                  </a:solidFill>
                  <a:latin typeface="Arial" panose="020B0604020202020204" pitchFamily="34" charset="0"/>
                  <a:cs typeface="Arial" panose="020B0604020202020204" pitchFamily="34" charset="0"/>
                </a:rPr>
                <a:t>[Insert Quote; youth or adult] </a:t>
              </a:r>
              <a:r>
                <a:rPr lang="en-US" dirty="0">
                  <a:solidFill>
                    <a:srgbClr val="FF0000"/>
                  </a:solidFill>
                  <a:latin typeface="Arial Narrow" pitchFamily="34" charset="0"/>
                </a:rPr>
                <a:t/>
              </a:r>
              <a:br>
                <a:rPr lang="en-US" dirty="0">
                  <a:solidFill>
                    <a:srgbClr val="FF0000"/>
                  </a:solidFill>
                  <a:latin typeface="Arial Narrow" pitchFamily="34" charset="0"/>
                </a:rPr>
              </a:br>
              <a:r>
                <a:rPr lang="en-US" dirty="0">
                  <a:solidFill>
                    <a:srgbClr val="FF0000"/>
                  </a:solidFill>
                  <a:latin typeface="Arial Narrow" pitchFamily="34" charset="0"/>
                </a:rPr>
                <a:t>– [First and Last Name], [Class of [Year]/Title]</a:t>
              </a:r>
              <a:endParaRPr lang="en-US" sz="1600" dirty="0">
                <a:solidFill>
                  <a:srgbClr val="FF0000"/>
                </a:solidFill>
                <a:latin typeface="Arial Narrow" pitchFamily="34" charset="0"/>
              </a:endParaRPr>
            </a:p>
          </p:txBody>
        </p:sp>
        <p:pic>
          <p:nvPicPr>
            <p:cNvPr id="5" name="Picture 4"/>
            <p:cNvPicPr>
              <a:picLocks noChangeAspect="1"/>
            </p:cNvPicPr>
            <p:nvPr/>
          </p:nvPicPr>
          <p:blipFill>
            <a:blip r:embed="rId4"/>
            <a:stretch>
              <a:fillRect/>
            </a:stretch>
          </p:blipFill>
          <p:spPr>
            <a:xfrm>
              <a:off x="3711981" y="1262353"/>
              <a:ext cx="2931695" cy="2198771"/>
            </a:xfrm>
            <a:prstGeom prst="rect">
              <a:avLst/>
            </a:prstGeom>
            <a:effectLst>
              <a:outerShdw blurRad="50800" dist="38100" algn="l" rotWithShape="0">
                <a:prstClr val="black">
                  <a:alpha val="40000"/>
                </a:prstClr>
              </a:outerShdw>
            </a:effectLst>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170022"/>
            <a:ext cx="6705600" cy="769441"/>
          </a:xfrm>
          <a:prstGeom prst="rect">
            <a:avLst/>
          </a:prstGeom>
          <a:noFill/>
        </p:spPr>
        <p:txBody>
          <a:bodyPr wrap="square" rtlCol="0">
            <a:spAutoFit/>
          </a:bodyPr>
          <a:lstStyle/>
          <a:p>
            <a:r>
              <a:rPr lang="en-US" sz="1600" b="1" dirty="0">
                <a:solidFill>
                  <a:srgbClr val="C0504D"/>
                </a:solidFill>
                <a:latin typeface="+mj-lt"/>
                <a:cs typeface="Century Gothic"/>
              </a:rPr>
              <a:t>Focusing</a:t>
            </a:r>
            <a:r>
              <a:rPr lang="en-US" sz="1600" b="1" dirty="0">
                <a:solidFill>
                  <a:srgbClr val="C00000"/>
                </a:solidFill>
              </a:rPr>
              <a:t> </a:t>
            </a:r>
            <a:r>
              <a:rPr lang="en-US" sz="1600" b="1" dirty="0">
                <a:solidFill>
                  <a:srgbClr val="C0504D"/>
                </a:solidFill>
                <a:latin typeface="+mj-lt"/>
                <a:cs typeface="Century Gothic"/>
              </a:rPr>
              <a:t>on</a:t>
            </a:r>
            <a:r>
              <a:rPr lang="en-US" sz="1600" b="1" dirty="0">
                <a:solidFill>
                  <a:srgbClr val="C00000"/>
                </a:solidFill>
              </a:rPr>
              <a:t> </a:t>
            </a:r>
            <a:r>
              <a:rPr lang="en-US" sz="1600" b="1" dirty="0">
                <a:solidFill>
                  <a:srgbClr val="C0504D"/>
                </a:solidFill>
                <a:latin typeface="+mj-lt"/>
                <a:cs typeface="Century Gothic"/>
              </a:rPr>
              <a:t>Youth</a:t>
            </a:r>
            <a:r>
              <a:rPr lang="en-US" sz="1600" b="1" dirty="0">
                <a:solidFill>
                  <a:srgbClr val="C00000"/>
                </a:solidFill>
              </a:rPr>
              <a:t> </a:t>
            </a:r>
            <a:r>
              <a:rPr lang="en-US" sz="1600" b="1" dirty="0">
                <a:solidFill>
                  <a:srgbClr val="C0504D"/>
                </a:solidFill>
                <a:latin typeface="+mj-lt"/>
                <a:cs typeface="Century Gothic"/>
              </a:rPr>
              <a:t>Development</a:t>
            </a:r>
            <a:r>
              <a:rPr lang="en-US" sz="1600" b="1" dirty="0">
                <a:solidFill>
                  <a:srgbClr val="C00000"/>
                </a:solidFill>
              </a:rPr>
              <a:t> </a:t>
            </a:r>
            <a:r>
              <a:rPr lang="en-US" sz="1600" b="1" dirty="0">
                <a:solidFill>
                  <a:srgbClr val="C0504D"/>
                </a:solidFill>
                <a:latin typeface="+mj-lt"/>
                <a:cs typeface="Century Gothic"/>
              </a:rPr>
              <a:t>in</a:t>
            </a:r>
            <a:r>
              <a:rPr lang="en-US" sz="1600" b="1" dirty="0">
                <a:solidFill>
                  <a:srgbClr val="C00000"/>
                </a:solidFill>
              </a:rPr>
              <a:t> </a:t>
            </a:r>
            <a:r>
              <a:rPr lang="en-US" sz="1600" b="1" dirty="0">
                <a:solidFill>
                  <a:srgbClr val="C0504D"/>
                </a:solidFill>
                <a:latin typeface="+mj-lt"/>
                <a:cs typeface="Century Gothic"/>
              </a:rPr>
              <a:t>PA</a:t>
            </a:r>
            <a:r>
              <a:rPr lang="en-US" sz="1600" b="1" dirty="0">
                <a:solidFill>
                  <a:srgbClr val="C00000"/>
                </a:solidFill>
              </a:rPr>
              <a:t>: </a:t>
            </a:r>
            <a:r>
              <a:rPr lang="en-US" sz="1600" b="1" dirty="0">
                <a:solidFill>
                  <a:schemeClr val="accent2"/>
                </a:solidFill>
              </a:rPr>
              <a:t/>
            </a:r>
            <a:br>
              <a:rPr lang="en-US" sz="1600" b="1" dirty="0">
                <a:solidFill>
                  <a:schemeClr val="accent2"/>
                </a:solidFill>
              </a:rPr>
            </a:br>
            <a:r>
              <a:rPr lang="en-US" sz="2800" b="1" dirty="0">
                <a:solidFill>
                  <a:schemeClr val="tx2"/>
                </a:solidFill>
                <a:latin typeface="Century Gothic"/>
                <a:cs typeface="Century Gothic"/>
              </a:rPr>
              <a:t>Academics</a:t>
            </a:r>
          </a:p>
        </p:txBody>
      </p:sp>
      <p:sp>
        <p:nvSpPr>
          <p:cNvPr id="11" name="TextBox 10"/>
          <p:cNvSpPr txBox="1"/>
          <p:nvPr/>
        </p:nvSpPr>
        <p:spPr>
          <a:xfrm>
            <a:off x="268705" y="1066800"/>
            <a:ext cx="6438900" cy="1631216"/>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How are the youth doing academically? Are there any trends?</a:t>
            </a:r>
          </a:p>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Which grades are doing the best?</a:t>
            </a:r>
          </a:p>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Are there any areas for concern?</a:t>
            </a:r>
          </a:p>
          <a:p>
            <a:pPr marL="285750" indent="-285750">
              <a:spcAft>
                <a:spcPts val="1200"/>
              </a:spcAft>
              <a:buFont typeface="Wingdings" panose="05000000000000000000" pitchFamily="2" charset="2"/>
              <a:buChar char="Ø"/>
            </a:pPr>
            <a:r>
              <a:rPr lang="en-US" sz="1400" dirty="0">
                <a:solidFill>
                  <a:srgbClr val="FF0000"/>
                </a:solidFill>
                <a:latin typeface="Arial Rounded MT Bold" panose="020F0704030504030204" pitchFamily="34" charset="0"/>
              </a:rPr>
              <a:t>Why is this data important? Are there any discrepancies or explanations for concerning variables?</a:t>
            </a:r>
          </a:p>
        </p:txBody>
      </p:sp>
      <p:graphicFrame>
        <p:nvGraphicFramePr>
          <p:cNvPr id="7" name="Chart 6"/>
          <p:cNvGraphicFramePr/>
          <p:nvPr>
            <p:extLst>
              <p:ext uri="{D42A27DB-BD31-4B8C-83A1-F6EECF244321}">
                <p14:modId xmlns:p14="http://schemas.microsoft.com/office/powerpoint/2010/main" val="1161305685"/>
              </p:ext>
            </p:extLst>
          </p:nvPr>
        </p:nvGraphicFramePr>
        <p:xfrm>
          <a:off x="443449" y="5715000"/>
          <a:ext cx="5943600" cy="2819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p:cNvGrpSpPr/>
          <p:nvPr/>
        </p:nvGrpSpPr>
        <p:grpSpPr>
          <a:xfrm>
            <a:off x="-13751" y="2895600"/>
            <a:ext cx="6858000" cy="2514600"/>
            <a:chOff x="-13751" y="2590800"/>
            <a:chExt cx="6858000" cy="2514600"/>
          </a:xfrm>
        </p:grpSpPr>
        <p:sp>
          <p:nvSpPr>
            <p:cNvPr id="9" name="Rectangle 8"/>
            <p:cNvSpPr/>
            <p:nvPr/>
          </p:nvSpPr>
          <p:spPr>
            <a:xfrm>
              <a:off x="-13751" y="2590800"/>
              <a:ext cx="6858000" cy="2514600"/>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StudyingOutside.jpg"/>
            <p:cNvPicPr>
              <a:picLocks noChangeAspect="1"/>
            </p:cNvPicPr>
            <p:nvPr/>
          </p:nvPicPr>
          <p:blipFill>
            <a:blip r:embed="rId4" cstate="print"/>
            <a:stretch>
              <a:fillRect/>
            </a:stretch>
          </p:blipFill>
          <p:spPr>
            <a:xfrm>
              <a:off x="186041" y="2907189"/>
              <a:ext cx="2861959" cy="1903203"/>
            </a:xfrm>
            <a:prstGeom prst="rect">
              <a:avLst/>
            </a:prstGeom>
            <a:effectLst>
              <a:outerShdw blurRad="50800" dist="38100" dir="8100000" algn="tr" rotWithShape="0">
                <a:prstClr val="black">
                  <a:alpha val="40000"/>
                </a:prstClr>
              </a:outerShdw>
            </a:effectLst>
          </p:spPr>
        </p:pic>
        <p:sp>
          <p:nvSpPr>
            <p:cNvPr id="13" name="TextBox 12"/>
            <p:cNvSpPr txBox="1"/>
            <p:nvPr/>
          </p:nvSpPr>
          <p:spPr>
            <a:xfrm>
              <a:off x="3097272" y="3371046"/>
              <a:ext cx="3697705" cy="954107"/>
            </a:xfrm>
            <a:prstGeom prst="rect">
              <a:avLst/>
            </a:prstGeom>
            <a:noFill/>
          </p:spPr>
          <p:txBody>
            <a:bodyPr wrap="square" rtlCol="0">
              <a:spAutoFit/>
            </a:bodyPr>
            <a:lstStyle/>
            <a:p>
              <a:pPr algn="r"/>
              <a:r>
                <a:rPr lang="en-US" sz="2000" b="1" dirty="0">
                  <a:solidFill>
                    <a:srgbClr val="FF0000"/>
                  </a:solidFill>
                  <a:latin typeface="Arial" panose="020B0604020202020204" pitchFamily="34" charset="0"/>
                  <a:cs typeface="Arial" panose="020B0604020202020204" pitchFamily="34" charset="0"/>
                </a:rPr>
                <a:t>[Insert Quote; youth or adult] </a:t>
              </a:r>
              <a:r>
                <a:rPr lang="en-US" dirty="0">
                  <a:solidFill>
                    <a:srgbClr val="FF0000"/>
                  </a:solidFill>
                  <a:latin typeface="Arial Narrow" pitchFamily="34" charset="0"/>
                </a:rPr>
                <a:t/>
              </a:r>
              <a:br>
                <a:rPr lang="en-US" dirty="0">
                  <a:solidFill>
                    <a:srgbClr val="FF0000"/>
                  </a:solidFill>
                  <a:latin typeface="Arial Narrow" pitchFamily="34" charset="0"/>
                </a:rPr>
              </a:br>
              <a:r>
                <a:rPr lang="en-US" dirty="0">
                  <a:solidFill>
                    <a:srgbClr val="FF0000"/>
                  </a:solidFill>
                  <a:latin typeface="Arial Narrow" pitchFamily="34" charset="0"/>
                </a:rPr>
                <a:t>– [First and Last Name], [Class of [Year]/Title]</a:t>
              </a:r>
              <a:endParaRPr lang="en-US" sz="1600" dirty="0">
                <a:solidFill>
                  <a:srgbClr val="FF0000"/>
                </a:solidFill>
                <a:latin typeface="Arial Narrow"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DF7D2-7317-4A97-A462-823E183393A2}"/>
              </a:ext>
            </a:extLst>
          </p:cNvPr>
          <p:cNvSpPr txBox="1"/>
          <p:nvPr/>
        </p:nvSpPr>
        <p:spPr>
          <a:xfrm>
            <a:off x="228600" y="170022"/>
            <a:ext cx="6705600" cy="769441"/>
          </a:xfrm>
          <a:prstGeom prst="rect">
            <a:avLst/>
          </a:prstGeom>
          <a:noFill/>
        </p:spPr>
        <p:txBody>
          <a:bodyPr wrap="square" rtlCol="0">
            <a:spAutoFit/>
          </a:bodyPr>
          <a:lstStyle/>
          <a:p>
            <a:r>
              <a:rPr lang="en-US" sz="1600" b="1" dirty="0">
                <a:solidFill>
                  <a:srgbClr val="C0504D"/>
                </a:solidFill>
                <a:latin typeface="+mj-lt"/>
                <a:cs typeface="Century Gothic"/>
              </a:rPr>
              <a:t>Focusing</a:t>
            </a:r>
            <a:r>
              <a:rPr lang="en-US" sz="1600" b="1" dirty="0">
                <a:solidFill>
                  <a:srgbClr val="C00000"/>
                </a:solidFill>
              </a:rPr>
              <a:t> </a:t>
            </a:r>
            <a:r>
              <a:rPr lang="en-US" sz="1600" b="1" dirty="0">
                <a:solidFill>
                  <a:srgbClr val="C0504D"/>
                </a:solidFill>
                <a:latin typeface="+mj-lt"/>
                <a:cs typeface="Century Gothic"/>
              </a:rPr>
              <a:t>on</a:t>
            </a:r>
            <a:r>
              <a:rPr lang="en-US" sz="1600" b="1" dirty="0">
                <a:solidFill>
                  <a:srgbClr val="C00000"/>
                </a:solidFill>
              </a:rPr>
              <a:t> </a:t>
            </a:r>
            <a:r>
              <a:rPr lang="en-US" sz="1600" b="1" dirty="0">
                <a:solidFill>
                  <a:srgbClr val="C0504D"/>
                </a:solidFill>
                <a:latin typeface="+mj-lt"/>
                <a:cs typeface="Century Gothic"/>
              </a:rPr>
              <a:t>Youth</a:t>
            </a:r>
            <a:r>
              <a:rPr lang="en-US" sz="1600" b="1" dirty="0">
                <a:solidFill>
                  <a:srgbClr val="C00000"/>
                </a:solidFill>
              </a:rPr>
              <a:t> </a:t>
            </a:r>
            <a:r>
              <a:rPr lang="en-US" sz="1600" b="1" dirty="0">
                <a:solidFill>
                  <a:srgbClr val="C0504D"/>
                </a:solidFill>
                <a:latin typeface="+mj-lt"/>
                <a:cs typeface="Century Gothic"/>
              </a:rPr>
              <a:t>Development</a:t>
            </a:r>
            <a:r>
              <a:rPr lang="en-US" sz="1600" b="1" dirty="0">
                <a:solidFill>
                  <a:srgbClr val="C00000"/>
                </a:solidFill>
              </a:rPr>
              <a:t> </a:t>
            </a:r>
            <a:r>
              <a:rPr lang="en-US" sz="1600" b="1" dirty="0">
                <a:solidFill>
                  <a:srgbClr val="C0504D"/>
                </a:solidFill>
                <a:latin typeface="+mj-lt"/>
                <a:cs typeface="Century Gothic"/>
              </a:rPr>
              <a:t>in</a:t>
            </a:r>
            <a:r>
              <a:rPr lang="en-US" sz="1600" b="1" dirty="0">
                <a:solidFill>
                  <a:srgbClr val="C00000"/>
                </a:solidFill>
              </a:rPr>
              <a:t> </a:t>
            </a:r>
            <a:r>
              <a:rPr lang="en-US" sz="1600" b="1" dirty="0">
                <a:solidFill>
                  <a:srgbClr val="C0504D"/>
                </a:solidFill>
                <a:latin typeface="+mj-lt"/>
                <a:cs typeface="Century Gothic"/>
              </a:rPr>
              <a:t>PA</a:t>
            </a:r>
            <a:r>
              <a:rPr lang="en-US" sz="1600" b="1" dirty="0">
                <a:solidFill>
                  <a:srgbClr val="C00000"/>
                </a:solidFill>
              </a:rPr>
              <a:t>: </a:t>
            </a:r>
            <a:r>
              <a:rPr lang="en-US" sz="1600" b="1" dirty="0">
                <a:solidFill>
                  <a:schemeClr val="accent2"/>
                </a:solidFill>
              </a:rPr>
              <a:t/>
            </a:r>
            <a:br>
              <a:rPr lang="en-US" sz="1600" b="1" dirty="0">
                <a:solidFill>
                  <a:schemeClr val="accent2"/>
                </a:solidFill>
              </a:rPr>
            </a:br>
            <a:r>
              <a:rPr lang="en-US" sz="2800" b="1" dirty="0">
                <a:solidFill>
                  <a:schemeClr val="tx2"/>
                </a:solidFill>
                <a:latin typeface="Century Gothic"/>
              </a:rPr>
              <a:t>Data Explanations</a:t>
            </a:r>
            <a:endParaRPr lang="en-US" sz="2800" b="1" dirty="0">
              <a:solidFill>
                <a:schemeClr val="tx2"/>
              </a:solidFill>
              <a:latin typeface="Century Gothic"/>
              <a:cs typeface="Century Gothic"/>
            </a:endParaRPr>
          </a:p>
        </p:txBody>
      </p:sp>
      <p:sp>
        <p:nvSpPr>
          <p:cNvPr id="3" name="TextBox 2">
            <a:extLst>
              <a:ext uri="{FF2B5EF4-FFF2-40B4-BE49-F238E27FC236}">
                <a16:creationId xmlns:a16="http://schemas.microsoft.com/office/drawing/2014/main" id="{38D5B0F2-48CD-4342-B1CB-4D985A677C72}"/>
              </a:ext>
            </a:extLst>
          </p:cNvPr>
          <p:cNvSpPr txBox="1"/>
          <p:nvPr/>
        </p:nvSpPr>
        <p:spPr>
          <a:xfrm>
            <a:off x="342900" y="1515086"/>
            <a:ext cx="6172200" cy="707886"/>
          </a:xfrm>
          <a:prstGeom prst="rect">
            <a:avLst/>
          </a:prstGeom>
          <a:noFill/>
          <a:ln>
            <a:solidFill>
              <a:schemeClr val="tx1">
                <a:lumMod val="65000"/>
                <a:lumOff val="35000"/>
              </a:schemeClr>
            </a:solidFill>
            <a:prstDash val="sysDash"/>
          </a:ln>
        </p:spPr>
        <p:txBody>
          <a:bodyPr wrap="square" rtlCol="0">
            <a:spAutoFit/>
          </a:bodyPr>
          <a:lstStyle/>
          <a:p>
            <a:r>
              <a:rPr lang="en-US" sz="1000" dirty="0">
                <a:solidFill>
                  <a:srgbClr val="FF0000"/>
                </a:solidFill>
                <a:latin typeface="Arial Unicode MS" pitchFamily="34" charset="-128"/>
                <a:ea typeface="Arial Unicode MS" pitchFamily="34" charset="-128"/>
                <a:cs typeface="Arial Unicode MS" pitchFamily="34" charset="-128"/>
              </a:rPr>
              <a:t>Define the title and/or any variable names. What do they involve?</a:t>
            </a:r>
          </a:p>
          <a:p>
            <a:r>
              <a:rPr lang="en-US" sz="1000" dirty="0">
                <a:solidFill>
                  <a:srgbClr val="FF0000"/>
                </a:solidFill>
                <a:latin typeface="Arial Unicode MS" pitchFamily="34" charset="-128"/>
                <a:ea typeface="Arial Unicode MS" pitchFamily="34" charset="-128"/>
                <a:cs typeface="Arial Unicode MS" pitchFamily="34" charset="-128"/>
              </a:rPr>
              <a:t>Break it down by variable. Where can you find it in the PAYS? How is it measured?</a:t>
            </a:r>
          </a:p>
          <a:p>
            <a:r>
              <a:rPr lang="en-US" sz="1000" dirty="0">
                <a:solidFill>
                  <a:srgbClr val="FF0000"/>
                </a:solidFill>
                <a:latin typeface="Arial Unicode MS" pitchFamily="34" charset="-128"/>
                <a:ea typeface="Arial Unicode MS" pitchFamily="34" charset="-128"/>
                <a:cs typeface="Arial Unicode MS" pitchFamily="34" charset="-128"/>
              </a:rPr>
              <a:t>For Risk/Protective factors, indicate which PAYS questions are used to determine this variable. You can find this information in the section titled “Risk and Protective Scales Defined.”</a:t>
            </a:r>
          </a:p>
        </p:txBody>
      </p:sp>
      <p:sp>
        <p:nvSpPr>
          <p:cNvPr id="4" name="TextBox 3">
            <a:extLst>
              <a:ext uri="{FF2B5EF4-FFF2-40B4-BE49-F238E27FC236}">
                <a16:creationId xmlns:a16="http://schemas.microsoft.com/office/drawing/2014/main" id="{FD2B06B5-BD4C-41E3-96E7-73F19D32C1C3}"/>
              </a:ext>
            </a:extLst>
          </p:cNvPr>
          <p:cNvSpPr txBox="1"/>
          <p:nvPr/>
        </p:nvSpPr>
        <p:spPr>
          <a:xfrm>
            <a:off x="325179" y="3288131"/>
            <a:ext cx="6172200" cy="246221"/>
          </a:xfrm>
          <a:prstGeom prst="rect">
            <a:avLst/>
          </a:prstGeom>
          <a:noFill/>
          <a:ln>
            <a:solidFill>
              <a:schemeClr val="tx1">
                <a:lumMod val="65000"/>
                <a:lumOff val="35000"/>
              </a:schemeClr>
            </a:solidFill>
            <a:prstDash val="sysDash"/>
          </a:ln>
        </p:spPr>
        <p:txBody>
          <a:bodyPr wrap="square" rtlCol="0">
            <a:spAutoFit/>
          </a:bodyPr>
          <a:lstStyle/>
          <a:p>
            <a:r>
              <a:rPr lang="en-US" sz="1000" dirty="0">
                <a:solidFill>
                  <a:srgbClr val="FF0000"/>
                </a:solidFill>
                <a:latin typeface="Arial Unicode MS" pitchFamily="34" charset="-128"/>
                <a:ea typeface="Arial Unicode MS" pitchFamily="34" charset="-128"/>
                <a:cs typeface="Arial Unicode MS" pitchFamily="34" charset="-128"/>
              </a:rPr>
              <a:t>See above</a:t>
            </a:r>
            <a:r>
              <a:rPr lang="en-US" sz="1000" dirty="0">
                <a:solidFill>
                  <a:schemeClr val="tx1">
                    <a:lumMod val="65000"/>
                    <a:lumOff val="35000"/>
                  </a:schemeClr>
                </a:solidFill>
                <a:latin typeface="Arial Unicode MS" pitchFamily="34" charset="-128"/>
                <a:ea typeface="Arial Unicode MS" pitchFamily="34" charset="-128"/>
                <a:cs typeface="Arial Unicode MS" pitchFamily="34" charset="-128"/>
              </a:rPr>
              <a:t>.</a:t>
            </a:r>
          </a:p>
        </p:txBody>
      </p:sp>
      <p:sp>
        <p:nvSpPr>
          <p:cNvPr id="5" name="TextBox 4">
            <a:extLst>
              <a:ext uri="{FF2B5EF4-FFF2-40B4-BE49-F238E27FC236}">
                <a16:creationId xmlns:a16="http://schemas.microsoft.com/office/drawing/2014/main" id="{E0CE7C35-CCE1-4735-AC5B-809BC08E0A20}"/>
              </a:ext>
            </a:extLst>
          </p:cNvPr>
          <p:cNvSpPr txBox="1"/>
          <p:nvPr/>
        </p:nvSpPr>
        <p:spPr>
          <a:xfrm>
            <a:off x="318837" y="5045216"/>
            <a:ext cx="6172200" cy="246221"/>
          </a:xfrm>
          <a:prstGeom prst="rect">
            <a:avLst/>
          </a:prstGeom>
          <a:noFill/>
          <a:ln>
            <a:solidFill>
              <a:schemeClr val="tx1">
                <a:lumMod val="65000"/>
                <a:lumOff val="35000"/>
              </a:schemeClr>
            </a:solidFill>
            <a:prstDash val="sysDash"/>
          </a:ln>
        </p:spPr>
        <p:txBody>
          <a:bodyPr wrap="square" rtlCol="0">
            <a:spAutoFit/>
          </a:bodyPr>
          <a:lstStyle/>
          <a:p>
            <a:r>
              <a:rPr lang="en-US" sz="1000" dirty="0">
                <a:solidFill>
                  <a:srgbClr val="FF0000"/>
                </a:solidFill>
                <a:latin typeface="Arial Unicode MS" pitchFamily="34" charset="-128"/>
                <a:ea typeface="Arial Unicode MS" pitchFamily="34" charset="-128"/>
                <a:cs typeface="Arial Unicode MS" pitchFamily="34" charset="-128"/>
              </a:rPr>
              <a:t>See above.</a:t>
            </a:r>
          </a:p>
        </p:txBody>
      </p:sp>
      <p:sp>
        <p:nvSpPr>
          <p:cNvPr id="6" name="TextBox 5">
            <a:extLst>
              <a:ext uri="{FF2B5EF4-FFF2-40B4-BE49-F238E27FC236}">
                <a16:creationId xmlns:a16="http://schemas.microsoft.com/office/drawing/2014/main" id="{0F5A32D9-DD58-445D-923E-1CCCADBCE883}"/>
              </a:ext>
            </a:extLst>
          </p:cNvPr>
          <p:cNvSpPr txBox="1"/>
          <p:nvPr/>
        </p:nvSpPr>
        <p:spPr>
          <a:xfrm>
            <a:off x="325179" y="1072324"/>
            <a:ext cx="6438900" cy="307777"/>
          </a:xfrm>
          <a:prstGeom prst="rect">
            <a:avLst/>
          </a:prstGeom>
          <a:noFill/>
        </p:spPr>
        <p:txBody>
          <a:bodyPr wrap="square" rtlCol="0">
            <a:spAutoFit/>
          </a:bodyPr>
          <a:lstStyle/>
          <a:p>
            <a:r>
              <a:rPr lang="en-US" sz="1400" dirty="0">
                <a:latin typeface="Arial Rounded MT Bold" panose="020F0704030504030204" pitchFamily="34" charset="0"/>
              </a:rPr>
              <a:t>1. </a:t>
            </a:r>
            <a:r>
              <a:rPr lang="en-US" sz="1400" dirty="0">
                <a:solidFill>
                  <a:srgbClr val="FF0000"/>
                </a:solidFill>
                <a:latin typeface="Arial Rounded MT Bold" panose="020F0704030504030204" pitchFamily="34" charset="0"/>
              </a:rPr>
              <a:t>Title1</a:t>
            </a:r>
          </a:p>
        </p:txBody>
      </p:sp>
      <p:sp>
        <p:nvSpPr>
          <p:cNvPr id="7" name="TextBox 6">
            <a:extLst>
              <a:ext uri="{FF2B5EF4-FFF2-40B4-BE49-F238E27FC236}">
                <a16:creationId xmlns:a16="http://schemas.microsoft.com/office/drawing/2014/main" id="{74D9E9F1-5447-455F-AFA9-CAF5C1966762}"/>
              </a:ext>
            </a:extLst>
          </p:cNvPr>
          <p:cNvSpPr txBox="1"/>
          <p:nvPr/>
        </p:nvSpPr>
        <p:spPr>
          <a:xfrm>
            <a:off x="325179" y="2757998"/>
            <a:ext cx="6438900" cy="307777"/>
          </a:xfrm>
          <a:prstGeom prst="rect">
            <a:avLst/>
          </a:prstGeom>
          <a:noFill/>
        </p:spPr>
        <p:txBody>
          <a:bodyPr wrap="square" rtlCol="0">
            <a:spAutoFit/>
          </a:bodyPr>
          <a:lstStyle/>
          <a:p>
            <a:r>
              <a:rPr lang="en-US" sz="1400" dirty="0">
                <a:latin typeface="Arial Rounded MT Bold" panose="020F0704030504030204" pitchFamily="34" charset="0"/>
              </a:rPr>
              <a:t>2. </a:t>
            </a:r>
            <a:r>
              <a:rPr lang="en-US" sz="1400" dirty="0">
                <a:solidFill>
                  <a:srgbClr val="FF0000"/>
                </a:solidFill>
                <a:latin typeface="Arial Rounded MT Bold" panose="020F0704030504030204" pitchFamily="34" charset="0"/>
              </a:rPr>
              <a:t>Title2</a:t>
            </a:r>
          </a:p>
        </p:txBody>
      </p:sp>
      <p:sp>
        <p:nvSpPr>
          <p:cNvPr id="8" name="TextBox 7">
            <a:extLst>
              <a:ext uri="{FF2B5EF4-FFF2-40B4-BE49-F238E27FC236}">
                <a16:creationId xmlns:a16="http://schemas.microsoft.com/office/drawing/2014/main" id="{3249D4D7-31FE-48C6-A881-E802DA12732A}"/>
              </a:ext>
            </a:extLst>
          </p:cNvPr>
          <p:cNvSpPr txBox="1"/>
          <p:nvPr/>
        </p:nvSpPr>
        <p:spPr>
          <a:xfrm>
            <a:off x="325179" y="4443672"/>
            <a:ext cx="6438900" cy="307777"/>
          </a:xfrm>
          <a:prstGeom prst="rect">
            <a:avLst/>
          </a:prstGeom>
          <a:noFill/>
        </p:spPr>
        <p:txBody>
          <a:bodyPr wrap="square" rtlCol="0">
            <a:spAutoFit/>
          </a:bodyPr>
          <a:lstStyle/>
          <a:p>
            <a:r>
              <a:rPr lang="en-US" sz="1400" dirty="0">
                <a:latin typeface="Arial Rounded MT Bold" panose="020F0704030504030204" pitchFamily="34" charset="0"/>
              </a:rPr>
              <a:t>3. </a:t>
            </a:r>
            <a:r>
              <a:rPr lang="en-US" sz="1400" dirty="0">
                <a:solidFill>
                  <a:srgbClr val="FF0000"/>
                </a:solidFill>
                <a:latin typeface="Arial Rounded MT Bold" panose="020F0704030504030204" pitchFamily="34" charset="0"/>
              </a:rPr>
              <a:t>Title3</a:t>
            </a:r>
          </a:p>
        </p:txBody>
      </p:sp>
      <p:sp>
        <p:nvSpPr>
          <p:cNvPr id="9" name="Rectangle 8">
            <a:extLst>
              <a:ext uri="{FF2B5EF4-FFF2-40B4-BE49-F238E27FC236}">
                <a16:creationId xmlns:a16="http://schemas.microsoft.com/office/drawing/2014/main" id="{E49E636E-441A-4578-BA5C-391D436EBF4D}"/>
              </a:ext>
            </a:extLst>
          </p:cNvPr>
          <p:cNvSpPr/>
          <p:nvPr/>
        </p:nvSpPr>
        <p:spPr>
          <a:xfrm>
            <a:off x="0" y="7602142"/>
            <a:ext cx="6858000" cy="394631"/>
          </a:xfrm>
          <a:prstGeom prst="rect">
            <a:avLst/>
          </a:prstGeom>
          <a:solidFill>
            <a:schemeClr val="accent5">
              <a:lumMod val="50000"/>
            </a:schemeClr>
          </a:solidFill>
          <a:ln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endParaRPr>
          </a:p>
        </p:txBody>
      </p:sp>
      <p:sp>
        <p:nvSpPr>
          <p:cNvPr id="11" name="TextBox 10">
            <a:extLst>
              <a:ext uri="{FF2B5EF4-FFF2-40B4-BE49-F238E27FC236}">
                <a16:creationId xmlns:a16="http://schemas.microsoft.com/office/drawing/2014/main" id="{D051EE1A-E43A-4BCE-9E69-7AD37B1901FD}"/>
              </a:ext>
            </a:extLst>
          </p:cNvPr>
          <p:cNvSpPr txBox="1"/>
          <p:nvPr/>
        </p:nvSpPr>
        <p:spPr>
          <a:xfrm>
            <a:off x="188349" y="7680386"/>
            <a:ext cx="6420168" cy="276999"/>
          </a:xfrm>
          <a:prstGeom prst="rect">
            <a:avLst/>
          </a:prstGeom>
          <a:noFill/>
        </p:spPr>
        <p:txBody>
          <a:bodyPr wrap="square" rtlCol="0">
            <a:spAutoFit/>
          </a:bodyPr>
          <a:lstStyle/>
          <a:p>
            <a:pPr algn="ctr"/>
            <a:r>
              <a:rPr lang="en-US" sz="1200" dirty="0">
                <a:solidFill>
                  <a:schemeClr val="bg1"/>
                </a:solidFill>
                <a:latin typeface="+mj-lt"/>
              </a:rPr>
              <a:t>This report template is provided by EPIS. Last updated August 2020.</a:t>
            </a:r>
          </a:p>
        </p:txBody>
      </p:sp>
    </p:spTree>
    <p:extLst>
      <p:ext uri="{BB962C8B-B14F-4D97-AF65-F5344CB8AC3E}">
        <p14:creationId xmlns:p14="http://schemas.microsoft.com/office/powerpoint/2010/main" val="3422940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33316</TotalTime>
  <Words>1361</Words>
  <Application>Microsoft Office PowerPoint</Application>
  <PresentationFormat>On-screen Show (4:3)</PresentationFormat>
  <Paragraphs>130</Paragraphs>
  <Slides>8</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Arial</vt:lpstr>
      <vt:lpstr>Arial Narrow</vt:lpstr>
      <vt:lpstr>Arial Rounded MT Bold</vt:lpstr>
      <vt:lpstr>Arial Unicode MS</vt:lpstr>
      <vt:lpstr>Calibri</vt:lpstr>
      <vt:lpstr>Calibri Light</vt:lpstr>
      <vt:lpstr>Century Gothic</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Stephanie Bradley</dc:creator>
  <cp:lastModifiedBy>Amarillo, Karen S</cp:lastModifiedBy>
  <cp:revision>149</cp:revision>
  <dcterms:created xsi:type="dcterms:W3CDTF">2012-04-26T17:15:50Z</dcterms:created>
  <dcterms:modified xsi:type="dcterms:W3CDTF">2020-10-09T19:32:18Z</dcterms:modified>
</cp:coreProperties>
</file>